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62" r:id="rId6"/>
    <p:sldId id="263" r:id="rId7"/>
    <p:sldId id="272" r:id="rId8"/>
    <p:sldId id="273" r:id="rId9"/>
    <p:sldId id="276" r:id="rId10"/>
    <p:sldId id="274" r:id="rId11"/>
    <p:sldId id="269" r:id="rId12"/>
    <p:sldId id="260" r:id="rId13"/>
    <p:sldId id="270" r:id="rId14"/>
    <p:sldId id="277" r:id="rId15"/>
    <p:sldId id="278" r:id="rId16"/>
    <p:sldId id="279" r:id="rId17"/>
    <p:sldId id="280" r:id="rId18"/>
    <p:sldId id="293" r:id="rId19"/>
    <p:sldId id="281" r:id="rId20"/>
    <p:sldId id="282" r:id="rId21"/>
    <p:sldId id="283" r:id="rId22"/>
    <p:sldId id="284" r:id="rId23"/>
    <p:sldId id="285" r:id="rId24"/>
    <p:sldId id="286" r:id="rId25"/>
    <p:sldId id="287" r:id="rId26"/>
    <p:sldId id="289" r:id="rId27"/>
    <p:sldId id="290" r:id="rId28"/>
    <p:sldId id="302" r:id="rId29"/>
    <p:sldId id="294" r:id="rId30"/>
    <p:sldId id="295" r:id="rId31"/>
    <p:sldId id="298" r:id="rId32"/>
    <p:sldId id="299" r:id="rId33"/>
    <p:sldId id="300" r:id="rId34"/>
    <p:sldId id="301" r:id="rId35"/>
    <p:sldId id="264" r:id="rId36"/>
    <p:sldId id="265" r:id="rId37"/>
    <p:sldId id="266" r:id="rId38"/>
    <p:sldId id="275" r:id="rId39"/>
    <p:sldId id="267"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C5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003" autoAdjust="0"/>
    <p:restoredTop sz="94660"/>
  </p:normalViewPr>
  <p:slideViewPr>
    <p:cSldViewPr snapToGrid="0">
      <p:cViewPr varScale="1">
        <p:scale>
          <a:sx n="78" d="100"/>
          <a:sy n="78" d="100"/>
        </p:scale>
        <p:origin x="60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jp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B61EE-5F39-4756-4CF7-6DD5574EF6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8025BA-713E-95F6-5274-48EFF709DC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D43922-11F1-8692-634C-C4614625EB54}"/>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5" name="Footer Placeholder 4">
            <a:extLst>
              <a:ext uri="{FF2B5EF4-FFF2-40B4-BE49-F238E27FC236}">
                <a16:creationId xmlns:a16="http://schemas.microsoft.com/office/drawing/2014/main" id="{1127D5E8-39B9-B58C-671D-1CE3FF3311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5B1C1D-49C1-C90C-66E8-350554759150}"/>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683291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33DBF-524A-5609-D502-4BBE81D5004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F8D296-1CB5-57A5-81A1-ED69D5088F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803B51-4D4A-5793-D8D8-444535B362C8}"/>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5" name="Footer Placeholder 4">
            <a:extLst>
              <a:ext uri="{FF2B5EF4-FFF2-40B4-BE49-F238E27FC236}">
                <a16:creationId xmlns:a16="http://schemas.microsoft.com/office/drawing/2014/main" id="{C5741517-BFB9-3193-4B03-09F67F1278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A86DD9-C829-C976-C284-99C17F2BC91C}"/>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364517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966C77-9A4C-AD5C-6FA6-351EDC3969A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9062EB-BB03-5C58-1321-EDF44F7A3C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904C0A-548D-1BED-C546-93D96E67D934}"/>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5" name="Footer Placeholder 4">
            <a:extLst>
              <a:ext uri="{FF2B5EF4-FFF2-40B4-BE49-F238E27FC236}">
                <a16:creationId xmlns:a16="http://schemas.microsoft.com/office/drawing/2014/main" id="{E70E00FF-AA15-4100-3373-0DA6C3B235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2EC53-466F-1742-8B12-DDDD4E8C53AA}"/>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2971670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B004A-80C3-E5C8-AAC2-3C6EA2A240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80FE1F-3176-2BC2-7C5D-004BB968DA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6E2426-688E-5ED7-F456-242C591FDA18}"/>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5" name="Footer Placeholder 4">
            <a:extLst>
              <a:ext uri="{FF2B5EF4-FFF2-40B4-BE49-F238E27FC236}">
                <a16:creationId xmlns:a16="http://schemas.microsoft.com/office/drawing/2014/main" id="{94C7C5AC-93BB-F054-8128-EDE3A41F8C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4FFF3-5DE7-8FAA-BE14-846304FEE8A9}"/>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2869662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8F69-D4B8-E9CB-365F-9E21CB3BB0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D36840-A3BF-072E-5D38-762E845FBC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EF4842-A5F3-632F-0FA6-068550067083}"/>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5" name="Footer Placeholder 4">
            <a:extLst>
              <a:ext uri="{FF2B5EF4-FFF2-40B4-BE49-F238E27FC236}">
                <a16:creationId xmlns:a16="http://schemas.microsoft.com/office/drawing/2014/main" id="{49AE563F-B2C7-9243-5F09-2C08B76BD7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878857-0DEE-3169-6536-F8445C75FE04}"/>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24847567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B5AFF-6E08-1B7E-63DC-92ACCEE175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8C6A69-3050-2F7E-7F5A-07159C56BC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FF43267-ECF1-9BB9-E0D5-CB23AE0D3A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78243B3-B52E-8AFE-06A2-7B8351355921}"/>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6" name="Footer Placeholder 5">
            <a:extLst>
              <a:ext uri="{FF2B5EF4-FFF2-40B4-BE49-F238E27FC236}">
                <a16:creationId xmlns:a16="http://schemas.microsoft.com/office/drawing/2014/main" id="{D7EB54C0-69C2-0BE5-BCFA-84A0ECBABD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5312B0-E700-8617-482E-EE53E87881D8}"/>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2215716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66B5B-28D0-7539-D1A3-526F05DAE5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221CA7D-A93A-8978-DA43-F00AB0528A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9E1325-DAC0-95CA-DDF6-3D29F9751A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4EE3A0-C0F5-0890-A770-F01E6AEAF7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F6F3A8-A193-6087-4BCB-D4FCDD4948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217CF98-F2D6-F5FD-ECB8-AA616D3F1113}"/>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8" name="Footer Placeholder 7">
            <a:extLst>
              <a:ext uri="{FF2B5EF4-FFF2-40B4-BE49-F238E27FC236}">
                <a16:creationId xmlns:a16="http://schemas.microsoft.com/office/drawing/2014/main" id="{AD6FC288-C883-9C26-39C3-2BDD0FCD51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72172F-BE50-C67D-9796-5BB7931AD9D4}"/>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405369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A349A-050D-AD13-9D03-95334661B0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5894555-15DC-C1A4-F400-9A1B0A0D6547}"/>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4" name="Footer Placeholder 3">
            <a:extLst>
              <a:ext uri="{FF2B5EF4-FFF2-40B4-BE49-F238E27FC236}">
                <a16:creationId xmlns:a16="http://schemas.microsoft.com/office/drawing/2014/main" id="{D0A61EB2-8BEA-8F38-8CCE-2AE72AE7C9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4850C9A-7398-9F0E-5667-564E1C5B708B}"/>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3620068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6F29B8-E74B-E266-A47E-26497C559280}"/>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3" name="Footer Placeholder 2">
            <a:extLst>
              <a:ext uri="{FF2B5EF4-FFF2-40B4-BE49-F238E27FC236}">
                <a16:creationId xmlns:a16="http://schemas.microsoft.com/office/drawing/2014/main" id="{B01D0625-BF65-EB9B-4391-046C1B1403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33777E-DFD4-4055-5F90-E23F25D79B8A}"/>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1309058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B61C2-7816-3A85-646A-95BB2E57E8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ED3FBB-50EF-76FB-A12D-45B18F799E0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514BC9-1C04-60DF-2DEB-D1AB533F90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E51CEF-819F-0EC1-29A5-2F9E2F62F517}"/>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6" name="Footer Placeholder 5">
            <a:extLst>
              <a:ext uri="{FF2B5EF4-FFF2-40B4-BE49-F238E27FC236}">
                <a16:creationId xmlns:a16="http://schemas.microsoft.com/office/drawing/2014/main" id="{E8B491E4-10EC-EC5E-93E6-1C8E3849B3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EDE368-91F9-68D4-B9F2-8A8B983BBD31}"/>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3939724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84AB7-B9B8-DEC8-A6B3-06C03ABAB8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5465B9-D022-75F9-082F-4270199CFF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A1C962-1B74-88E9-7777-A60F318509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F42732-1E84-562B-507D-FEFAE914736F}"/>
              </a:ext>
            </a:extLst>
          </p:cNvPr>
          <p:cNvSpPr>
            <a:spLocks noGrp="1"/>
          </p:cNvSpPr>
          <p:nvPr>
            <p:ph type="dt" sz="half" idx="10"/>
          </p:nvPr>
        </p:nvSpPr>
        <p:spPr/>
        <p:txBody>
          <a:bodyPr/>
          <a:lstStyle/>
          <a:p>
            <a:fld id="{17CAFAFC-9950-42A7-B66C-6BB05CE05B15}" type="datetimeFigureOut">
              <a:rPr lang="en-US" smtClean="0"/>
              <a:t>1/16/2025</a:t>
            </a:fld>
            <a:endParaRPr lang="en-US"/>
          </a:p>
        </p:txBody>
      </p:sp>
      <p:sp>
        <p:nvSpPr>
          <p:cNvPr id="6" name="Footer Placeholder 5">
            <a:extLst>
              <a:ext uri="{FF2B5EF4-FFF2-40B4-BE49-F238E27FC236}">
                <a16:creationId xmlns:a16="http://schemas.microsoft.com/office/drawing/2014/main" id="{DAD3F07E-C9DA-434A-E114-5CA0F915AB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D65872-1D7F-19B6-E27B-A2BB66E46DEE}"/>
              </a:ext>
            </a:extLst>
          </p:cNvPr>
          <p:cNvSpPr>
            <a:spLocks noGrp="1"/>
          </p:cNvSpPr>
          <p:nvPr>
            <p:ph type="sldNum" sz="quarter" idx="12"/>
          </p:nvPr>
        </p:nvSpPr>
        <p:spPr/>
        <p:txBody>
          <a:bodyPr/>
          <a:lstStyle/>
          <a:p>
            <a:fld id="{049BD6C4-73A9-4D4E-A466-25D63B4A55ED}" type="slidenum">
              <a:rPr lang="en-US" smtClean="0"/>
              <a:t>‹#›</a:t>
            </a:fld>
            <a:endParaRPr lang="en-US"/>
          </a:p>
        </p:txBody>
      </p:sp>
    </p:spTree>
    <p:extLst>
      <p:ext uri="{BB962C8B-B14F-4D97-AF65-F5344CB8AC3E}">
        <p14:creationId xmlns:p14="http://schemas.microsoft.com/office/powerpoint/2010/main" val="3351422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DCC5ED"/>
            </a:gs>
            <a:gs pos="65000">
              <a:srgbClr val="F7F2FB"/>
            </a:gs>
            <a:gs pos="48000">
              <a:srgbClr val="EFE5F7"/>
            </a:gs>
            <a:gs pos="30000">
              <a:srgbClr val="E4D3F1"/>
            </a:gs>
            <a:gs pos="100000">
              <a:schemeClr val="bg1"/>
            </a:gs>
          </a:gsLst>
          <a:lin ang="162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273C91-720F-3CCA-DB3D-E5A123ACFC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A3C618-192B-BAEB-B9F5-C6B56C88D3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03A20B-EA03-2ABC-F8C6-C7998056FF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CAFAFC-9950-42A7-B66C-6BB05CE05B15}" type="datetimeFigureOut">
              <a:rPr lang="en-US" smtClean="0"/>
              <a:t>1/16/2025</a:t>
            </a:fld>
            <a:endParaRPr lang="en-US"/>
          </a:p>
        </p:txBody>
      </p:sp>
      <p:sp>
        <p:nvSpPr>
          <p:cNvPr id="5" name="Footer Placeholder 4">
            <a:extLst>
              <a:ext uri="{FF2B5EF4-FFF2-40B4-BE49-F238E27FC236}">
                <a16:creationId xmlns:a16="http://schemas.microsoft.com/office/drawing/2014/main" id="{328285CF-A646-15D0-B164-926201E9E4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2CAE98-0322-A11A-9576-1AA63CB549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9BD6C4-73A9-4D4E-A466-25D63B4A55ED}" type="slidenum">
              <a:rPr lang="en-US" smtClean="0"/>
              <a:t>‹#›</a:t>
            </a:fld>
            <a:endParaRPr lang="en-US"/>
          </a:p>
        </p:txBody>
      </p:sp>
    </p:spTree>
    <p:extLst>
      <p:ext uri="{BB962C8B-B14F-4D97-AF65-F5344CB8AC3E}">
        <p14:creationId xmlns:p14="http://schemas.microsoft.com/office/powerpoint/2010/main" val="8914300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7AA7B-DB5A-941E-9DB2-E6D9D3870363}"/>
              </a:ext>
            </a:extLst>
          </p:cNvPr>
          <p:cNvSpPr>
            <a:spLocks noGrp="1"/>
          </p:cNvSpPr>
          <p:nvPr>
            <p:ph type="ctrTitle"/>
          </p:nvPr>
        </p:nvSpPr>
        <p:spPr>
          <a:xfrm>
            <a:off x="862781" y="1032387"/>
            <a:ext cx="10466438" cy="1285569"/>
          </a:xfrm>
        </p:spPr>
        <p:txBody>
          <a:bodyPr>
            <a:noAutofit/>
          </a:bodyPr>
          <a:lstStyle/>
          <a:p>
            <a:r>
              <a:rPr lang="en-US" sz="3600" b="1" dirty="0">
                <a:latin typeface="Times New Roman" panose="02020603050405020304" pitchFamily="18" charset="0"/>
                <a:cs typeface="Times New Roman" panose="02020603050405020304" pitchFamily="18" charset="0"/>
              </a:rPr>
              <a:t>Design and Study of a Human-Human Interaction System to Control the Movement of Paralyzed Hand</a:t>
            </a:r>
          </a:p>
        </p:txBody>
      </p:sp>
      <p:sp>
        <p:nvSpPr>
          <p:cNvPr id="3" name="Subtitle 2">
            <a:extLst>
              <a:ext uri="{FF2B5EF4-FFF2-40B4-BE49-F238E27FC236}">
                <a16:creationId xmlns:a16="http://schemas.microsoft.com/office/drawing/2014/main" id="{46A09204-78D4-7D7A-FA0C-363E15DD9CD6}"/>
              </a:ext>
            </a:extLst>
          </p:cNvPr>
          <p:cNvSpPr>
            <a:spLocks noGrp="1"/>
          </p:cNvSpPr>
          <p:nvPr>
            <p:ph type="subTitle" idx="1"/>
          </p:nvPr>
        </p:nvSpPr>
        <p:spPr>
          <a:xfrm>
            <a:off x="1524000" y="2923612"/>
            <a:ext cx="9144000" cy="3369033"/>
          </a:xfrm>
        </p:spPr>
        <p:txBody>
          <a:bodyPr>
            <a:normAutofit lnSpcReduction="10000"/>
          </a:bodyPr>
          <a:lstStyle/>
          <a:p>
            <a:r>
              <a:rPr lang="en-US" dirty="0">
                <a:latin typeface="Times New Roman" panose="02020603050405020304" pitchFamily="18" charset="0"/>
                <a:cs typeface="Times New Roman" panose="02020603050405020304" pitchFamily="18" charset="0"/>
              </a:rPr>
              <a:t>Presented by</a:t>
            </a:r>
          </a:p>
          <a:p>
            <a:r>
              <a:rPr lang="en-US" b="1" dirty="0">
                <a:latin typeface="Times New Roman" panose="02020603050405020304" pitchFamily="18" charset="0"/>
                <a:cs typeface="Times New Roman" panose="02020603050405020304" pitchFamily="18" charset="0"/>
              </a:rPr>
              <a:t>Ankita Giroti</a:t>
            </a:r>
          </a:p>
          <a:p>
            <a:r>
              <a:rPr lang="en-US" dirty="0">
                <a:latin typeface="Times New Roman" panose="02020603050405020304" pitchFamily="18" charset="0"/>
                <a:cs typeface="Times New Roman" panose="02020603050405020304" pitchFamily="18" charset="0"/>
              </a:rPr>
              <a:t>M. Sc. Semester III</a:t>
            </a:r>
          </a:p>
          <a:p>
            <a:r>
              <a:rPr lang="en-US" dirty="0">
                <a:latin typeface="Times New Roman" panose="02020603050405020304" pitchFamily="18" charset="0"/>
                <a:cs typeface="Times New Roman" panose="02020603050405020304" pitchFamily="18" charset="0"/>
              </a:rPr>
              <a:t>Under the Guidance of </a:t>
            </a:r>
          </a:p>
          <a:p>
            <a:r>
              <a:rPr lang="en-US" b="1" dirty="0">
                <a:latin typeface="Times New Roman" panose="02020603050405020304" pitchFamily="18" charset="0"/>
                <a:cs typeface="Times New Roman" panose="02020603050405020304" pitchFamily="18" charset="0"/>
              </a:rPr>
              <a:t>Dr. Mrs. A. D. Sakhare</a:t>
            </a:r>
          </a:p>
          <a:p>
            <a:endParaRPr lang="en-US" b="1"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Department of Electronics and Computer Science, </a:t>
            </a:r>
          </a:p>
          <a:p>
            <a:r>
              <a:rPr lang="en-US" dirty="0" err="1">
                <a:latin typeface="Times New Roman" panose="02020603050405020304" pitchFamily="18" charset="0"/>
                <a:cs typeface="Times New Roman" panose="02020603050405020304" pitchFamily="18" charset="0"/>
              </a:rPr>
              <a:t>Rashtrasant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Tukadoji</a:t>
            </a:r>
            <a:r>
              <a:rPr lang="en-US" dirty="0">
                <a:latin typeface="Times New Roman" panose="02020603050405020304" pitchFamily="18" charset="0"/>
                <a:cs typeface="Times New Roman" panose="02020603050405020304" pitchFamily="18" charset="0"/>
              </a:rPr>
              <a:t> Maharaj Nagpur University, Nagpur</a:t>
            </a:r>
          </a:p>
        </p:txBody>
      </p:sp>
    </p:spTree>
    <p:extLst>
      <p:ext uri="{BB962C8B-B14F-4D97-AF65-F5344CB8AC3E}">
        <p14:creationId xmlns:p14="http://schemas.microsoft.com/office/powerpoint/2010/main" val="25268715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C68BA-F0BA-FC12-BA71-66A968555EA8}"/>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Problem Statement and Definition</a:t>
            </a:r>
            <a:endParaRPr lang="en-US" b="1" dirty="0"/>
          </a:p>
        </p:txBody>
      </p:sp>
      <p:sp>
        <p:nvSpPr>
          <p:cNvPr id="3" name="Content Placeholder 2">
            <a:extLst>
              <a:ext uri="{FF2B5EF4-FFF2-40B4-BE49-F238E27FC236}">
                <a16:creationId xmlns:a16="http://schemas.microsoft.com/office/drawing/2014/main" id="{8B42F6C1-A6F7-882B-4C34-0C799743EF8D}"/>
              </a:ext>
            </a:extLst>
          </p:cNvPr>
          <p:cNvSpPr>
            <a:spLocks noGrp="1"/>
          </p:cNvSpPr>
          <p:nvPr>
            <p:ph idx="1"/>
          </p:nvPr>
        </p:nvSpPr>
        <p:spPr/>
        <p:txBody>
          <a:bodyPr>
            <a:normAutofit/>
          </a:bodyPr>
          <a:lstStyle/>
          <a:p>
            <a:pPr marL="0" indent="0" algn="just">
              <a:lnSpc>
                <a:spcPct val="150000"/>
              </a:lnSpc>
              <a:buNone/>
            </a:pP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The loss of hand function can significantly hinder daily activities and have a devastating emotional impact. The proposed system aims to assist in regaining hand functionality by facilitating fine-motor activities</a:t>
            </a:r>
            <a:r>
              <a:rPr lang="en-US" sz="2600" dirty="0">
                <a:latin typeface="Times New Roman" panose="02020603050405020304" pitchFamily="18" charset="0"/>
                <a:ea typeface="Calibri" panose="020F0502020204030204" pitchFamily="34" charset="0"/>
                <a:cs typeface="Times New Roman" panose="02020603050405020304" pitchFamily="18" charset="0"/>
              </a:rPr>
              <a:t> and</a:t>
            </a:r>
            <a:r>
              <a:rPr lang="en-US" sz="2600" kern="100" dirty="0">
                <a:effectLst/>
                <a:latin typeface="Times New Roman" panose="02020603050405020304" pitchFamily="18" charset="0"/>
                <a:ea typeface="Calibri" panose="020F0502020204030204" pitchFamily="34" charset="0"/>
                <a:cs typeface="Times New Roman" panose="02020603050405020304" pitchFamily="18" charset="0"/>
              </a:rPr>
              <a:t> mimic the movements of the operator's unaffected hand.</a:t>
            </a:r>
          </a:p>
        </p:txBody>
      </p:sp>
    </p:spTree>
    <p:extLst>
      <p:ext uri="{BB962C8B-B14F-4D97-AF65-F5344CB8AC3E}">
        <p14:creationId xmlns:p14="http://schemas.microsoft.com/office/powerpoint/2010/main" val="1218774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6A47C-6286-07EE-9C93-0059D6F8E9AF}"/>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Significance of Proposed Work </a:t>
            </a:r>
          </a:p>
        </p:txBody>
      </p:sp>
      <p:sp>
        <p:nvSpPr>
          <p:cNvPr id="3" name="Content Placeholder 2">
            <a:extLst>
              <a:ext uri="{FF2B5EF4-FFF2-40B4-BE49-F238E27FC236}">
                <a16:creationId xmlns:a16="http://schemas.microsoft.com/office/drawing/2014/main" id="{61BA9E4D-830A-71DE-907C-7736D3D294D6}"/>
              </a:ext>
            </a:extLst>
          </p:cNvPr>
          <p:cNvSpPr>
            <a:spLocks noGrp="1"/>
          </p:cNvSpPr>
          <p:nvPr>
            <p:ph idx="1"/>
          </p:nvPr>
        </p:nvSpPr>
        <p:spPr/>
        <p:txBody>
          <a:bodyPr>
            <a:normAutofit/>
          </a:bodyPr>
          <a:lstStyle/>
          <a:p>
            <a:pPr marL="0" indent="0">
              <a:lnSpc>
                <a:spcPct val="150000"/>
              </a:lnSpc>
              <a:buNone/>
            </a:pPr>
            <a:r>
              <a:rPr lang="en-US" sz="3000" dirty="0">
                <a:latin typeface="Times New Roman" panose="02020603050405020304" pitchFamily="18" charset="0"/>
                <a:cs typeface="Times New Roman" panose="02020603050405020304" pitchFamily="18" charset="0"/>
              </a:rPr>
              <a:t>The developed system will be able to:</a:t>
            </a:r>
          </a:p>
          <a:p>
            <a:pPr lvl="1">
              <a:lnSpc>
                <a:spcPct val="150000"/>
              </a:lnSpc>
            </a:pPr>
            <a:r>
              <a:rPr lang="en-US" sz="3000" dirty="0">
                <a:latin typeface="Times New Roman" panose="02020603050405020304" pitchFamily="18" charset="0"/>
                <a:cs typeface="Times New Roman" panose="02020603050405020304" pitchFamily="18" charset="0"/>
              </a:rPr>
              <a:t>Help individuals with hand paralysis to regain motor functionality </a:t>
            </a:r>
          </a:p>
          <a:p>
            <a:pPr lvl="1">
              <a:lnSpc>
                <a:spcPct val="150000"/>
              </a:lnSpc>
            </a:pPr>
            <a:r>
              <a:rPr lang="en-US" sz="3000" dirty="0">
                <a:latin typeface="Times New Roman" panose="02020603050405020304" pitchFamily="18" charset="0"/>
                <a:cs typeface="Times New Roman" panose="02020603050405020304" pitchFamily="18" charset="0"/>
              </a:rPr>
              <a:t>Provide accurate and effective rehabilitation exercises</a:t>
            </a:r>
          </a:p>
          <a:p>
            <a:pPr lvl="1">
              <a:lnSpc>
                <a:spcPct val="150000"/>
              </a:lnSpc>
            </a:pPr>
            <a:r>
              <a:rPr lang="en-US" sz="3000" dirty="0">
                <a:latin typeface="Times New Roman" panose="02020603050405020304" pitchFamily="18" charset="0"/>
                <a:cs typeface="Times New Roman" panose="02020603050405020304" pitchFamily="18" charset="0"/>
              </a:rPr>
              <a:t>Increase independence in daily activity</a:t>
            </a:r>
          </a:p>
          <a:p>
            <a:pPr lvl="1">
              <a:lnSpc>
                <a:spcPct val="150000"/>
              </a:lnSpc>
            </a:pPr>
            <a:endParaRPr lang="en-US" sz="3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3960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E52A3-80EA-CFDC-0948-BF05E2DF93D2}"/>
              </a:ext>
            </a:extLst>
          </p:cNvPr>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Objectives of the Proposed Work </a:t>
            </a:r>
          </a:p>
        </p:txBody>
      </p:sp>
      <p:sp>
        <p:nvSpPr>
          <p:cNvPr id="3" name="Content Placeholder 2">
            <a:extLst>
              <a:ext uri="{FF2B5EF4-FFF2-40B4-BE49-F238E27FC236}">
                <a16:creationId xmlns:a16="http://schemas.microsoft.com/office/drawing/2014/main" id="{AD3EC7BC-E63D-6019-144A-8EA62E4913EF}"/>
              </a:ext>
            </a:extLst>
          </p:cNvPr>
          <p:cNvSpPr>
            <a:spLocks noGrp="1"/>
          </p:cNvSpPr>
          <p:nvPr>
            <p:ph idx="1"/>
          </p:nvPr>
        </p:nvSpPr>
        <p:spPr>
          <a:xfrm>
            <a:off x="838200" y="1769806"/>
            <a:ext cx="10515600" cy="4259673"/>
          </a:xfrm>
        </p:spPr>
        <p:txBody>
          <a:bodyPr>
            <a:normAutofit/>
          </a:bodyPr>
          <a:lstStyle/>
          <a:p>
            <a:pPr marL="342900" marR="0" lvl="0" indent="-342900" algn="just">
              <a:lnSpc>
                <a:spcPct val="150000"/>
              </a:lnSpc>
              <a:spcBef>
                <a:spcPts val="0"/>
              </a:spcBef>
              <a:spcAft>
                <a:spcPts val="0"/>
              </a:spcAft>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To design a rehabilitation system for an individual with hand paralysis to regain functionality of their hand</a:t>
            </a:r>
          </a:p>
          <a:p>
            <a:pPr marL="342900" marR="0" lvl="0" indent="-342900" algn="just">
              <a:lnSpc>
                <a:spcPct val="150000"/>
              </a:lnSpc>
              <a:spcBef>
                <a:spcPts val="0"/>
              </a:spcBef>
              <a:spcAft>
                <a:spcPts val="0"/>
              </a:spcAft>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To design a system that senses electromyography (EMG) signals of the hands of the therapist</a:t>
            </a:r>
          </a:p>
          <a:p>
            <a:pPr marL="342900" marR="0" lvl="0" indent="-342900" algn="just">
              <a:lnSpc>
                <a:spcPct val="150000"/>
              </a:lnSpc>
              <a:spcBef>
                <a:spcPts val="0"/>
              </a:spcBef>
              <a:spcAft>
                <a:spcPts val="0"/>
              </a:spcAft>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To train a machine learning model to recognize hand movements</a:t>
            </a:r>
          </a:p>
          <a:p>
            <a:pPr marL="342900" marR="0" lvl="0" indent="-342900" algn="just">
              <a:lnSpc>
                <a:spcPct val="150000"/>
              </a:lnSpc>
              <a:spcBef>
                <a:spcPts val="0"/>
              </a:spcBef>
              <a:spcAft>
                <a:spcPts val="800"/>
              </a:spcAft>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To mimic the hand movement of the therapist </a:t>
            </a:r>
          </a:p>
          <a:p>
            <a:pPr marL="342900" marR="0" lvl="0" indent="-342900" algn="just">
              <a:lnSpc>
                <a:spcPct val="150000"/>
              </a:lnSpc>
              <a:spcBef>
                <a:spcPts val="0"/>
              </a:spcBef>
              <a:spcAft>
                <a:spcPts val="800"/>
              </a:spcAft>
              <a:buFont typeface="Symbol" panose="05050102010706020507" pitchFamily="18" charset="2"/>
              <a:buChar char=""/>
            </a:pPr>
            <a:r>
              <a:rPr lang="en-US" sz="2400" kern="100" dirty="0">
                <a:latin typeface="Times New Roman" panose="02020603050405020304" pitchFamily="18" charset="0"/>
                <a:ea typeface="Calibri" panose="020F0502020204030204" pitchFamily="34" charset="0"/>
                <a:cs typeface="Times New Roman" panose="02020603050405020304" pitchFamily="18" charset="0"/>
              </a:rPr>
              <a:t>T</a:t>
            </a: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o increase flexibility of the patient’s hand</a:t>
            </a:r>
          </a:p>
        </p:txBody>
      </p:sp>
    </p:spTree>
    <p:extLst>
      <p:ext uri="{BB962C8B-B14F-4D97-AF65-F5344CB8AC3E}">
        <p14:creationId xmlns:p14="http://schemas.microsoft.com/office/powerpoint/2010/main" val="367129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B709D-A33E-9D30-97F4-6065F2D74D9F}"/>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Orientation of the Proposed Work</a:t>
            </a:r>
          </a:p>
        </p:txBody>
      </p:sp>
      <p:sp>
        <p:nvSpPr>
          <p:cNvPr id="3" name="Content Placeholder 2">
            <a:extLst>
              <a:ext uri="{FF2B5EF4-FFF2-40B4-BE49-F238E27FC236}">
                <a16:creationId xmlns:a16="http://schemas.microsoft.com/office/drawing/2014/main" id="{B14FEB9A-A8DA-630D-2BF7-7982E923A732}"/>
              </a:ext>
            </a:extLst>
          </p:cNvPr>
          <p:cNvSpPr>
            <a:spLocks noGrp="1"/>
          </p:cNvSpPr>
          <p:nvPr>
            <p:ph idx="1"/>
          </p:nvPr>
        </p:nvSpPr>
        <p:spPr/>
        <p:txBody>
          <a:bodyPr>
            <a:normAutofit/>
          </a:bodyPr>
          <a:lstStyle/>
          <a:p>
            <a:r>
              <a:rPr lang="en-US" sz="2700" dirty="0">
                <a:latin typeface="Times New Roman" panose="02020603050405020304" pitchFamily="18" charset="0"/>
                <a:cs typeface="Times New Roman" panose="02020603050405020304" pitchFamily="18" charset="0"/>
              </a:rPr>
              <a:t>The proposed system will assist individual with hand paralysis to recover their hand functionality</a:t>
            </a:r>
          </a:p>
          <a:p>
            <a:r>
              <a:rPr lang="en-US" sz="2700" dirty="0">
                <a:latin typeface="Times New Roman" panose="02020603050405020304" pitchFamily="18" charset="0"/>
                <a:cs typeface="Times New Roman" panose="02020603050405020304" pitchFamily="18" charset="0"/>
              </a:rPr>
              <a:t>The system consist of two phases:</a:t>
            </a:r>
          </a:p>
          <a:p>
            <a:pPr marL="971550" lvl="1" indent="-514350">
              <a:buFont typeface="+mj-lt"/>
              <a:buAutoNum type="arabicPeriod"/>
            </a:pPr>
            <a:r>
              <a:rPr lang="en-US" sz="2500" dirty="0">
                <a:latin typeface="Times New Roman" panose="02020603050405020304" pitchFamily="18" charset="0"/>
                <a:cs typeface="Times New Roman" panose="02020603050405020304" pitchFamily="18" charset="0"/>
              </a:rPr>
              <a:t>Data collection phase consist of EMG sensor used to collect the data from non-affected hand</a:t>
            </a:r>
          </a:p>
          <a:p>
            <a:pPr marL="971550" lvl="1" indent="-514350">
              <a:buFont typeface="+mj-lt"/>
              <a:buAutoNum type="arabicPeriod"/>
            </a:pPr>
            <a:r>
              <a:rPr lang="en-US" sz="2500" dirty="0">
                <a:latin typeface="Times New Roman" panose="02020603050405020304" pitchFamily="18" charset="0"/>
                <a:cs typeface="Times New Roman" panose="02020603050405020304" pitchFamily="18" charset="0"/>
              </a:rPr>
              <a:t>Actuation phase consist of servo motor to drive paralyzed hand movements</a:t>
            </a:r>
          </a:p>
          <a:p>
            <a:r>
              <a:rPr lang="en-US" sz="2700" dirty="0">
                <a:latin typeface="Times New Roman" panose="02020603050405020304" pitchFamily="18" charset="0"/>
                <a:cs typeface="Times New Roman" panose="02020603050405020304" pitchFamily="18" charset="0"/>
              </a:rPr>
              <a:t>ESP NOW protocol is implemented to receive the EMG signals from the non-affected hand to drive the servo motor</a:t>
            </a:r>
          </a:p>
        </p:txBody>
      </p:sp>
    </p:spTree>
    <p:extLst>
      <p:ext uri="{BB962C8B-B14F-4D97-AF65-F5344CB8AC3E}">
        <p14:creationId xmlns:p14="http://schemas.microsoft.com/office/powerpoint/2010/main" val="609228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 b="1" dirty="0">
                <a:latin typeface="Times New Roman"/>
                <a:ea typeface="Times New Roman"/>
                <a:cs typeface="Times New Roman"/>
                <a:sym typeface="Times New Roman"/>
              </a:rPr>
              <a:t>Requirement Specification</a:t>
            </a:r>
            <a:endParaRPr lang="en-IN" dirty="0"/>
          </a:p>
        </p:txBody>
      </p:sp>
      <p:sp>
        <p:nvSpPr>
          <p:cNvPr id="3" name="Content Placeholder 2"/>
          <p:cNvSpPr>
            <a:spLocks noGrp="1"/>
          </p:cNvSpPr>
          <p:nvPr>
            <p:ph idx="1"/>
          </p:nvPr>
        </p:nvSpPr>
        <p:spPr>
          <a:xfrm>
            <a:off x="838200" y="1473933"/>
            <a:ext cx="5407855" cy="4351338"/>
          </a:xfrm>
        </p:spPr>
        <p:txBody>
          <a:bodyPr>
            <a:normAutofit/>
          </a:bodyPr>
          <a:lstStyle/>
          <a:p>
            <a:pPr marL="0" lvl="0" indent="0">
              <a:buNone/>
            </a:pPr>
            <a:r>
              <a:rPr lang="en-IN" b="1" dirty="0">
                <a:solidFill>
                  <a:schemeClr val="dk1"/>
                </a:solidFill>
                <a:latin typeface="Times New Roman" panose="02020603050405020304" pitchFamily="18" charset="0"/>
                <a:ea typeface="Times New Roman"/>
                <a:cs typeface="Times New Roman" panose="02020603050405020304" pitchFamily="18" charset="0"/>
                <a:sym typeface="Times New Roman"/>
              </a:rPr>
              <a:t>Hardware Required </a:t>
            </a: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NodeMCU ESP8266</a:t>
            </a:r>
          </a:p>
          <a:p>
            <a:pPr lvl="1"/>
            <a:r>
              <a:rPr lang="en-US" dirty="0">
                <a:latin typeface="Times New Roman" panose="02020603050405020304" pitchFamily="18" charset="0"/>
                <a:cs typeface="Times New Roman" panose="02020603050405020304" pitchFamily="18" charset="0"/>
              </a:rPr>
              <a:t>32-bit microcontroller with built-in Wi-Fi</a:t>
            </a:r>
          </a:p>
          <a:p>
            <a:pPr lvl="1"/>
            <a:r>
              <a:rPr lang="en-US" dirty="0">
                <a:latin typeface="Times New Roman" panose="02020603050405020304" pitchFamily="18" charset="0"/>
                <a:cs typeface="Times New Roman" panose="02020603050405020304" pitchFamily="18" charset="0"/>
              </a:rPr>
              <a:t>It has 17 GPIO (General Purpose Input/Output) pins</a:t>
            </a:r>
          </a:p>
          <a:p>
            <a:pPr lvl="1"/>
            <a:r>
              <a:rPr lang="en-US" dirty="0">
                <a:latin typeface="Times New Roman" panose="02020603050405020304" pitchFamily="18" charset="0"/>
                <a:cs typeface="Times New Roman" panose="02020603050405020304" pitchFamily="18" charset="0"/>
              </a:rPr>
              <a:t>Flash Memory: 4MB </a:t>
            </a:r>
          </a:p>
          <a:p>
            <a:pPr lvl="1"/>
            <a:r>
              <a:rPr lang="en-US" dirty="0">
                <a:latin typeface="Times New Roman" panose="02020603050405020304" pitchFamily="18" charset="0"/>
                <a:cs typeface="Times New Roman" panose="02020603050405020304" pitchFamily="18" charset="0"/>
              </a:rPr>
              <a:t>Analog input pin: 1</a:t>
            </a:r>
          </a:p>
          <a:p>
            <a:pPr lvl="1"/>
            <a:r>
              <a:rPr lang="en-US" dirty="0">
                <a:latin typeface="Times New Roman" panose="02020603050405020304" pitchFamily="18" charset="0"/>
                <a:cs typeface="Times New Roman" panose="02020603050405020304" pitchFamily="18" charset="0"/>
              </a:rPr>
              <a:t>PWM signal pins: 5</a:t>
            </a:r>
          </a:p>
          <a:p>
            <a:pPr lvl="1"/>
            <a:r>
              <a:rPr lang="en-US" dirty="0">
                <a:latin typeface="Times New Roman" panose="02020603050405020304" pitchFamily="18" charset="0"/>
                <a:cs typeface="Times New Roman" panose="02020603050405020304" pitchFamily="18" charset="0"/>
              </a:rPr>
              <a:t>Micro USB connector</a:t>
            </a:r>
          </a:p>
        </p:txBody>
      </p:sp>
      <p:pic>
        <p:nvPicPr>
          <p:cNvPr id="10" name="Picture 9">
            <a:extLst>
              <a:ext uri="{FF2B5EF4-FFF2-40B4-BE49-F238E27FC236}">
                <a16:creationId xmlns:a16="http://schemas.microsoft.com/office/drawing/2014/main" id="{81E95B3F-C2D1-7088-A5B5-FE0A34DAE9C3}"/>
              </a:ext>
            </a:extLst>
          </p:cNvPr>
          <p:cNvPicPr>
            <a:picLocks noChangeAspect="1"/>
          </p:cNvPicPr>
          <p:nvPr/>
        </p:nvPicPr>
        <p:blipFill>
          <a:blip r:embed="rId2"/>
          <a:stretch>
            <a:fillRect/>
          </a:stretch>
        </p:blipFill>
        <p:spPr>
          <a:xfrm>
            <a:off x="6372253" y="1783476"/>
            <a:ext cx="5652630" cy="3565271"/>
          </a:xfrm>
          <a:prstGeom prst="rect">
            <a:avLst/>
          </a:prstGeom>
        </p:spPr>
      </p:pic>
    </p:spTree>
    <p:extLst>
      <p:ext uri="{BB962C8B-B14F-4D97-AF65-F5344CB8AC3E}">
        <p14:creationId xmlns:p14="http://schemas.microsoft.com/office/powerpoint/2010/main" val="2668510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35039" y="315455"/>
            <a:ext cx="6430145" cy="6227089"/>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en-IN" sz="2600" b="1" dirty="0">
                <a:latin typeface="Times New Roman" panose="02020603050405020304" pitchFamily="18" charset="0"/>
                <a:cs typeface="Times New Roman" panose="02020603050405020304" pitchFamily="18" charset="0"/>
              </a:rPr>
              <a:t>EMG Sensor </a:t>
            </a:r>
          </a:p>
          <a:p>
            <a:pPr marL="914400" lvl="1" indent="-457200">
              <a:lnSpc>
                <a:spcPct val="150000"/>
              </a:lnSpc>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Enables the translation of these electrical signals into numerical values</a:t>
            </a:r>
            <a:endParaRPr lang="en-IN" sz="2700" dirty="0">
              <a:latin typeface="Times New Roman" panose="02020603050405020304" pitchFamily="18" charset="0"/>
              <a:cs typeface="Times New Roman" panose="02020603050405020304" pitchFamily="18" charset="0"/>
            </a:endParaRPr>
          </a:p>
          <a:p>
            <a:pPr marL="914400" lvl="1" indent="-457200">
              <a:lnSpc>
                <a:spcPct val="150000"/>
              </a:lnSpc>
              <a:buFont typeface="Arial" panose="020B0604020202020204" pitchFamily="34" charset="0"/>
              <a:buChar char="•"/>
            </a:pPr>
            <a:r>
              <a:rPr lang="en-IN" sz="2700" dirty="0">
                <a:latin typeface="Times New Roman" panose="02020603050405020304" pitchFamily="18" charset="0"/>
                <a:cs typeface="Times New Roman" panose="02020603050405020304" pitchFamily="18" charset="0"/>
              </a:rPr>
              <a:t>Specially designed for microcontroller</a:t>
            </a:r>
          </a:p>
          <a:p>
            <a:pPr marL="914400" lvl="1" indent="-457200">
              <a:lnSpc>
                <a:spcPct val="150000"/>
              </a:lnSpc>
              <a:buFont typeface="Arial" panose="020B0604020202020204" pitchFamily="34" charset="0"/>
              <a:buChar char="•"/>
            </a:pPr>
            <a:r>
              <a:rPr lang="en-IN" sz="2700" dirty="0">
                <a:latin typeface="Times New Roman" panose="02020603050405020304" pitchFamily="18" charset="0"/>
                <a:cs typeface="Times New Roman" panose="02020603050405020304" pitchFamily="18" charset="0"/>
              </a:rPr>
              <a:t>Needs dual power supply for +9V &amp; -9V</a:t>
            </a:r>
          </a:p>
          <a:p>
            <a:pPr marL="914400" lvl="1" indent="-457200">
              <a:lnSpc>
                <a:spcPct val="150000"/>
              </a:lnSpc>
              <a:buFont typeface="Arial" panose="020B0604020202020204" pitchFamily="34" charset="0"/>
              <a:buChar char="•"/>
            </a:pPr>
            <a:r>
              <a:rPr lang="en-IN" sz="2700" dirty="0">
                <a:latin typeface="Times New Roman" panose="02020603050405020304" pitchFamily="18" charset="0"/>
                <a:cs typeface="Times New Roman" panose="02020603050405020304" pitchFamily="18" charset="0"/>
              </a:rPr>
              <a:t>Used in Human-Computer interactions, Robotics, and Biomedical devices</a:t>
            </a:r>
          </a:p>
        </p:txBody>
      </p:sp>
      <p:pic>
        <p:nvPicPr>
          <p:cNvPr id="5" name="Picture 4">
            <a:extLst>
              <a:ext uri="{FF2B5EF4-FFF2-40B4-BE49-F238E27FC236}">
                <a16:creationId xmlns:a16="http://schemas.microsoft.com/office/drawing/2014/main" id="{AF6D5B78-7B87-FC5F-4D4C-E3831B2CAB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41889" y="1360977"/>
            <a:ext cx="3082413" cy="3082413"/>
          </a:xfrm>
          <a:prstGeom prst="rect">
            <a:avLst/>
          </a:prstGeom>
        </p:spPr>
      </p:pic>
    </p:spTree>
    <p:extLst>
      <p:ext uri="{BB962C8B-B14F-4D97-AF65-F5344CB8AC3E}">
        <p14:creationId xmlns:p14="http://schemas.microsoft.com/office/powerpoint/2010/main" val="2565208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73723" y="618978"/>
            <a:ext cx="7357403" cy="4893647"/>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en-US" sz="2600" b="1" dirty="0">
                <a:latin typeface="Times New Roman" panose="02020603050405020304" pitchFamily="18" charset="0"/>
                <a:cs typeface="Times New Roman" panose="02020603050405020304" pitchFamily="18" charset="0"/>
              </a:rPr>
              <a:t>Servo Motor</a:t>
            </a:r>
            <a:endParaRPr lang="en-US" sz="2600" dirty="0">
              <a:latin typeface="Times New Roman" panose="02020603050405020304" pitchFamily="18" charset="0"/>
              <a:cs typeface="Times New Roman" panose="02020603050405020304" pitchFamily="18" charset="0"/>
            </a:endParaRPr>
          </a:p>
          <a:p>
            <a:pPr marL="914400" lvl="1" indent="-457200">
              <a:lnSpc>
                <a:spcPct val="15000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Used to control the linear motion of the object</a:t>
            </a:r>
          </a:p>
          <a:p>
            <a:pPr marL="914400" lvl="1" indent="-457200">
              <a:lnSpc>
                <a:spcPct val="15000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It consist of 3 wires:</a:t>
            </a:r>
          </a:p>
          <a:p>
            <a:pPr marL="1428750" lvl="2" indent="-514350">
              <a:lnSpc>
                <a:spcPct val="150000"/>
              </a:lnSpc>
              <a:buFont typeface="+mj-lt"/>
              <a:buAutoNum type="arabicPeriod"/>
            </a:pPr>
            <a:r>
              <a:rPr lang="en-US" sz="2600" u="sng" dirty="0">
                <a:latin typeface="Times New Roman" panose="02020603050405020304" pitchFamily="18" charset="0"/>
                <a:cs typeface="Times New Roman" panose="02020603050405020304" pitchFamily="18" charset="0"/>
              </a:rPr>
              <a:t>Brown</a:t>
            </a:r>
            <a:r>
              <a:rPr lang="en-US" sz="2600" dirty="0">
                <a:latin typeface="Times New Roman" panose="02020603050405020304" pitchFamily="18" charset="0"/>
                <a:cs typeface="Times New Roman" panose="02020603050405020304" pitchFamily="18" charset="0"/>
              </a:rPr>
              <a:t>: Ground wire</a:t>
            </a:r>
          </a:p>
          <a:p>
            <a:pPr marL="1428750" lvl="2" indent="-514350">
              <a:lnSpc>
                <a:spcPct val="150000"/>
              </a:lnSpc>
              <a:buFont typeface="+mj-lt"/>
              <a:buAutoNum type="arabicPeriod"/>
            </a:pPr>
            <a:r>
              <a:rPr lang="en-US" sz="2600" u="sng" dirty="0">
                <a:latin typeface="Times New Roman" panose="02020603050405020304" pitchFamily="18" charset="0"/>
                <a:cs typeface="Times New Roman" panose="02020603050405020304" pitchFamily="18" charset="0"/>
              </a:rPr>
              <a:t>Red</a:t>
            </a:r>
            <a:r>
              <a:rPr lang="en-US" sz="2600" dirty="0">
                <a:latin typeface="Times New Roman" panose="02020603050405020304" pitchFamily="18" charset="0"/>
                <a:cs typeface="Times New Roman" panose="02020603050405020304" pitchFamily="18" charset="0"/>
              </a:rPr>
              <a:t>: Connected to +5V</a:t>
            </a:r>
          </a:p>
          <a:p>
            <a:pPr marL="1428750" lvl="2" indent="-514350">
              <a:lnSpc>
                <a:spcPct val="150000"/>
              </a:lnSpc>
              <a:buFont typeface="+mj-lt"/>
              <a:buAutoNum type="arabicPeriod"/>
            </a:pPr>
            <a:r>
              <a:rPr lang="en-US" sz="2600" u="sng" dirty="0">
                <a:latin typeface="Times New Roman" panose="02020603050405020304" pitchFamily="18" charset="0"/>
                <a:cs typeface="Times New Roman" panose="02020603050405020304" pitchFamily="18" charset="0"/>
              </a:rPr>
              <a:t>Orange</a:t>
            </a:r>
            <a:r>
              <a:rPr lang="en-US" sz="2600" dirty="0">
                <a:latin typeface="Times New Roman" panose="02020603050405020304" pitchFamily="18" charset="0"/>
                <a:cs typeface="Times New Roman" panose="02020603050405020304" pitchFamily="18" charset="0"/>
              </a:rPr>
              <a:t>: PWM signal connected to the Arduino</a:t>
            </a:r>
          </a:p>
          <a:p>
            <a:pPr marL="971550" lvl="1" indent="-514350">
              <a:lnSpc>
                <a:spcPct val="15000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Rotation: 0</a:t>
            </a:r>
            <a:r>
              <a:rPr lang="en-US" sz="2600" baseline="30000" dirty="0">
                <a:latin typeface="Times New Roman" panose="02020603050405020304" pitchFamily="18" charset="0"/>
                <a:cs typeface="Times New Roman" panose="02020603050405020304" pitchFamily="18" charset="0"/>
              </a:rPr>
              <a:t>o</a:t>
            </a:r>
            <a:r>
              <a:rPr lang="en-US" sz="2600" dirty="0">
                <a:latin typeface="Times New Roman" panose="02020603050405020304" pitchFamily="18" charset="0"/>
                <a:cs typeface="Times New Roman" panose="02020603050405020304" pitchFamily="18" charset="0"/>
              </a:rPr>
              <a:t> to 180</a:t>
            </a:r>
            <a:r>
              <a:rPr lang="en-US" sz="2600" baseline="30000" dirty="0">
                <a:latin typeface="Times New Roman" panose="02020603050405020304" pitchFamily="18" charset="0"/>
                <a:cs typeface="Times New Roman" panose="02020603050405020304" pitchFamily="18" charset="0"/>
              </a:rPr>
              <a:t>o</a:t>
            </a:r>
            <a:endParaRPr lang="en-US" sz="26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stretch>
            <a:fillRect/>
          </a:stretch>
        </p:blipFill>
        <p:spPr>
          <a:xfrm>
            <a:off x="8131126" y="731520"/>
            <a:ext cx="3467584" cy="2334281"/>
          </a:xfrm>
          <a:prstGeom prst="rect">
            <a:avLst/>
          </a:prstGeom>
        </p:spPr>
      </p:pic>
      <p:pic>
        <p:nvPicPr>
          <p:cNvPr id="4" name="Picture 3"/>
          <p:cNvPicPr>
            <a:picLocks noChangeAspect="1"/>
          </p:cNvPicPr>
          <p:nvPr/>
        </p:nvPicPr>
        <p:blipFill>
          <a:blip r:embed="rId3"/>
          <a:stretch>
            <a:fillRect/>
          </a:stretch>
        </p:blipFill>
        <p:spPr>
          <a:xfrm>
            <a:off x="8131126" y="3796733"/>
            <a:ext cx="3391373" cy="2162477"/>
          </a:xfrm>
          <a:prstGeom prst="rect">
            <a:avLst/>
          </a:prstGeom>
        </p:spPr>
      </p:pic>
    </p:spTree>
    <p:extLst>
      <p:ext uri="{BB962C8B-B14F-4D97-AF65-F5344CB8AC3E}">
        <p14:creationId xmlns:p14="http://schemas.microsoft.com/office/powerpoint/2010/main" val="1346872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Platform Required</a:t>
            </a:r>
            <a:endParaRPr lang="en-IN" sz="40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lvl="0">
              <a:lnSpc>
                <a:spcPct val="150000"/>
              </a:lnSpc>
            </a:pPr>
            <a:r>
              <a:rPr lang="en-US" b="1" dirty="0">
                <a:latin typeface="Times New Roman" panose="02020603050405020304" pitchFamily="18" charset="0"/>
                <a:cs typeface="Times New Roman" panose="02020603050405020304" pitchFamily="18" charset="0"/>
              </a:rPr>
              <a:t>Arduino IDE</a:t>
            </a:r>
            <a:r>
              <a:rPr lang="en-IN" b="1"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 </a:t>
            </a:r>
            <a:r>
              <a:rPr lang="en-US" dirty="0">
                <a:solidFill>
                  <a:schemeClr val="dk1"/>
                </a:solidFill>
                <a:latin typeface="Times New Roman" panose="02020603050405020304" pitchFamily="18" charset="0"/>
                <a:ea typeface="Times New Roman"/>
                <a:cs typeface="Times New Roman" panose="02020603050405020304" pitchFamily="18" charset="0"/>
                <a:sym typeface="Times New Roman"/>
              </a:rPr>
              <a:t>Arduino IDE is a cross-platform application that allows users to write, compile, debug, and upload code to Arduino boards. It also includes a serial monitor for communication with Arduino boards.</a:t>
            </a:r>
          </a:p>
          <a:p>
            <a:pPr>
              <a:lnSpc>
                <a:spcPct val="150000"/>
              </a:lnSpc>
            </a:pPr>
            <a:r>
              <a:rPr lang="en-US" b="1" dirty="0">
                <a:latin typeface="Times New Roman" panose="02020603050405020304" pitchFamily="18" charset="0"/>
                <a:cs typeface="Times New Roman" panose="02020603050405020304" pitchFamily="18" charset="0"/>
              </a:rPr>
              <a:t>PyCharm IDE: </a:t>
            </a:r>
            <a:r>
              <a:rPr lang="en-US" dirty="0">
                <a:latin typeface="Times New Roman" panose="02020603050405020304" pitchFamily="18" charset="0"/>
                <a:cs typeface="Times New Roman" panose="02020603050405020304" pitchFamily="18" charset="0"/>
              </a:rPr>
              <a:t>PyCharm is a cross-platform integrated development environment (IDE) designed specifically for Python programming. </a:t>
            </a:r>
          </a:p>
        </p:txBody>
      </p:sp>
    </p:spTree>
    <p:extLst>
      <p:ext uri="{BB962C8B-B14F-4D97-AF65-F5344CB8AC3E}">
        <p14:creationId xmlns:p14="http://schemas.microsoft.com/office/powerpoint/2010/main" val="9749639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C18EC-15B0-797D-4A78-53E97F63028B}"/>
              </a:ext>
            </a:extLst>
          </p:cNvPr>
          <p:cNvSpPr>
            <a:spLocks noGrp="1"/>
          </p:cNvSpPr>
          <p:nvPr>
            <p:ph type="title"/>
          </p:nvPr>
        </p:nvSpPr>
        <p:spPr>
          <a:xfrm>
            <a:off x="838200" y="365125"/>
            <a:ext cx="10515600" cy="844243"/>
          </a:xfrm>
        </p:spPr>
        <p:txBody>
          <a:bodyPr>
            <a:normAutofit/>
          </a:bodyPr>
          <a:lstStyle/>
          <a:p>
            <a:r>
              <a:rPr lang="en-US" sz="4000" b="1" dirty="0">
                <a:latin typeface="Times New Roman" panose="02020603050405020304" pitchFamily="18" charset="0"/>
                <a:cs typeface="Times New Roman" panose="02020603050405020304" pitchFamily="18" charset="0"/>
              </a:rPr>
              <a:t>Libraries Required</a:t>
            </a:r>
          </a:p>
        </p:txBody>
      </p:sp>
      <p:sp>
        <p:nvSpPr>
          <p:cNvPr id="3" name="Content Placeholder 2">
            <a:extLst>
              <a:ext uri="{FF2B5EF4-FFF2-40B4-BE49-F238E27FC236}">
                <a16:creationId xmlns:a16="http://schemas.microsoft.com/office/drawing/2014/main" id="{5E5E3D2E-7617-F206-51EE-D055760DEB49}"/>
              </a:ext>
            </a:extLst>
          </p:cNvPr>
          <p:cNvSpPr>
            <a:spLocks noGrp="1"/>
          </p:cNvSpPr>
          <p:nvPr>
            <p:ph idx="1"/>
          </p:nvPr>
        </p:nvSpPr>
        <p:spPr>
          <a:xfrm>
            <a:off x="838200" y="1337187"/>
            <a:ext cx="10515600" cy="4839776"/>
          </a:xfrm>
        </p:spPr>
        <p:txBody>
          <a:bodyPr>
            <a:normAutofit fontScale="92500" lnSpcReduction="20000"/>
          </a:bodyPr>
          <a:lstStyle/>
          <a:p>
            <a:pPr>
              <a:lnSpc>
                <a:spcPct val="150000"/>
              </a:lnSpc>
            </a:pPr>
            <a:r>
              <a:rPr lang="en-US" b="1" dirty="0">
                <a:latin typeface="Times New Roman" panose="02020603050405020304" pitchFamily="18" charset="0"/>
                <a:cs typeface="Times New Roman" panose="02020603050405020304" pitchFamily="18" charset="0"/>
              </a:rPr>
              <a:t>NumPy: </a:t>
            </a:r>
            <a:r>
              <a:rPr lang="en-US" dirty="0">
                <a:latin typeface="Times New Roman" panose="02020603050405020304" pitchFamily="18" charset="0"/>
                <a:cs typeface="Times New Roman" panose="02020603050405020304" pitchFamily="18" charset="0"/>
              </a:rPr>
              <a:t>Numerical Python is a Python library that adds support for large, multi-dimensional arrays and matrices</a:t>
            </a:r>
          </a:p>
          <a:p>
            <a:pPr>
              <a:lnSpc>
                <a:spcPct val="150000"/>
              </a:lnSpc>
            </a:pPr>
            <a:r>
              <a:rPr lang="en-US" b="1" dirty="0">
                <a:latin typeface="Times New Roman" panose="02020603050405020304" pitchFamily="18" charset="0"/>
                <a:cs typeface="Times New Roman" panose="02020603050405020304" pitchFamily="18" charset="0"/>
              </a:rPr>
              <a:t>Pandas: </a:t>
            </a:r>
            <a:r>
              <a:rPr lang="en-US" dirty="0">
                <a:latin typeface="Times New Roman" panose="02020603050405020304" pitchFamily="18" charset="0"/>
                <a:cs typeface="Times New Roman" panose="02020603050405020304" pitchFamily="18" charset="0"/>
              </a:rPr>
              <a:t>It is a Python library used to work with datasets for analyzing, cleaning, exploring, and manipulating data</a:t>
            </a:r>
          </a:p>
          <a:p>
            <a:pPr>
              <a:lnSpc>
                <a:spcPct val="150000"/>
              </a:lnSpc>
            </a:pPr>
            <a:r>
              <a:rPr lang="en-US" b="1" dirty="0">
                <a:latin typeface="Times New Roman" panose="02020603050405020304" pitchFamily="18" charset="0"/>
                <a:cs typeface="Times New Roman" panose="02020603050405020304" pitchFamily="18" charset="0"/>
              </a:rPr>
              <a:t>Scikit-learn: </a:t>
            </a:r>
            <a:r>
              <a:rPr lang="en-US" dirty="0">
                <a:latin typeface="Times New Roman" panose="02020603050405020304" pitchFamily="18" charset="0"/>
                <a:cs typeface="Times New Roman" panose="02020603050405020304" pitchFamily="18" charset="0"/>
              </a:rPr>
              <a:t>It is a machine learning library, supports various algorithms like SVM, Decision tree, and Random forest</a:t>
            </a:r>
          </a:p>
          <a:p>
            <a:pPr>
              <a:lnSpc>
                <a:spcPct val="150000"/>
              </a:lnSpc>
            </a:pPr>
            <a:r>
              <a:rPr lang="en-US" b="1" dirty="0" err="1">
                <a:latin typeface="Times New Roman" panose="02020603050405020304" pitchFamily="18" charset="0"/>
                <a:cs typeface="Times New Roman" panose="02020603050405020304" pitchFamily="18" charset="0"/>
              </a:rPr>
              <a:t>Keras</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It is a high-level API for TensorFlow and can be used to deploy models on microcontrollers using TensorFlow Lite</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7059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03236"/>
          </a:xfrm>
        </p:spPr>
        <p:txBody>
          <a:bodyPr/>
          <a:lstStyle/>
          <a:p>
            <a:r>
              <a:rPr lang="en-US" b="1" dirty="0">
                <a:latin typeface="Times New Roman" panose="02020603050405020304" pitchFamily="18" charset="0"/>
                <a:cs typeface="Times New Roman" panose="02020603050405020304" pitchFamily="18" charset="0"/>
              </a:rPr>
              <a:t>Planning and Scheduling </a:t>
            </a:r>
            <a:endParaRPr lang="en-IN"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081087"/>
            <a:ext cx="10515600" cy="5644177"/>
          </a:xfrm>
        </p:spPr>
        <p:txBody>
          <a:bodyPr>
            <a:noAutofit/>
          </a:bodyPr>
          <a:lstStyle/>
          <a:p>
            <a:pPr>
              <a:lnSpc>
                <a:spcPct val="160000"/>
              </a:lnSpc>
            </a:pPr>
            <a:r>
              <a:rPr lang="en-US" sz="2600" dirty="0">
                <a:latin typeface="Times New Roman" panose="02020603050405020304" pitchFamily="18" charset="0"/>
                <a:cs typeface="Times New Roman" panose="02020603050405020304" pitchFamily="18" charset="0"/>
              </a:rPr>
              <a:t>Understanding the problem domain and the difficulties people facing with hand paralysis</a:t>
            </a:r>
          </a:p>
          <a:p>
            <a:pPr>
              <a:lnSpc>
                <a:spcPct val="160000"/>
              </a:lnSpc>
            </a:pPr>
            <a:r>
              <a:rPr lang="en-US" sz="2600" dirty="0">
                <a:latin typeface="Times New Roman" panose="02020603050405020304" pitchFamily="18" charset="0"/>
                <a:cs typeface="Times New Roman" panose="02020603050405020304" pitchFamily="18" charset="0"/>
              </a:rPr>
              <a:t>Gathering information related to the specified problem</a:t>
            </a:r>
          </a:p>
          <a:p>
            <a:pPr>
              <a:lnSpc>
                <a:spcPct val="160000"/>
              </a:lnSpc>
            </a:pPr>
            <a:r>
              <a:rPr lang="en-US" sz="2600" dirty="0">
                <a:latin typeface="Times New Roman" panose="02020603050405020304" pitchFamily="18" charset="0"/>
                <a:cs typeface="Times New Roman" panose="02020603050405020304" pitchFamily="18" charset="0"/>
              </a:rPr>
              <a:t>Collection of the required hardware components and software applications are specified in the requirement specification</a:t>
            </a:r>
          </a:p>
          <a:p>
            <a:pPr>
              <a:lnSpc>
                <a:spcPct val="160000"/>
              </a:lnSpc>
            </a:pPr>
            <a:r>
              <a:rPr lang="en-US" sz="2600" dirty="0">
                <a:latin typeface="Times New Roman" panose="02020603050405020304" pitchFamily="18" charset="0"/>
                <a:cs typeface="Times New Roman" panose="02020603050405020304" pitchFamily="18" charset="0"/>
              </a:rPr>
              <a:t>Analyzing the feasibility of the project</a:t>
            </a:r>
          </a:p>
          <a:p>
            <a:pPr>
              <a:lnSpc>
                <a:spcPct val="160000"/>
              </a:lnSpc>
            </a:pPr>
            <a:r>
              <a:rPr lang="en-US" sz="2600" dirty="0">
                <a:latin typeface="Times New Roman" panose="02020603050405020304" pitchFamily="18" charset="0"/>
                <a:cs typeface="Times New Roman" panose="02020603050405020304" pitchFamily="18" charset="0"/>
              </a:rPr>
              <a:t>Study of the suitable Machine Learning model that can be deployed on the system</a:t>
            </a:r>
          </a:p>
        </p:txBody>
      </p:sp>
    </p:spTree>
    <p:extLst>
      <p:ext uri="{BB962C8B-B14F-4D97-AF65-F5344CB8AC3E}">
        <p14:creationId xmlns:p14="http://schemas.microsoft.com/office/powerpoint/2010/main" val="4159785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4260A-55F5-A37E-D223-F83DA2775A42}"/>
              </a:ext>
            </a:extLst>
          </p:cNvPr>
          <p:cNvSpPr>
            <a:spLocks noGrp="1"/>
          </p:cNvSpPr>
          <p:nvPr>
            <p:ph type="title"/>
          </p:nvPr>
        </p:nvSpPr>
        <p:spPr>
          <a:xfrm>
            <a:off x="838200" y="365126"/>
            <a:ext cx="10515600" cy="873740"/>
          </a:xfrm>
        </p:spPr>
        <p:txBody>
          <a:bodyPr>
            <a:normAutofit/>
          </a:bodyPr>
          <a:lstStyle/>
          <a:p>
            <a:r>
              <a:rPr lang="en-US" sz="4000" b="1" dirty="0">
                <a:latin typeface="Times New Roman" panose="02020603050405020304" pitchFamily="18" charset="0"/>
                <a:cs typeface="Times New Roman" panose="02020603050405020304" pitchFamily="18" charset="0"/>
              </a:rPr>
              <a:t>Contents </a:t>
            </a:r>
          </a:p>
        </p:txBody>
      </p:sp>
      <p:sp>
        <p:nvSpPr>
          <p:cNvPr id="3" name="Content Placeholder 2">
            <a:extLst>
              <a:ext uri="{FF2B5EF4-FFF2-40B4-BE49-F238E27FC236}">
                <a16:creationId xmlns:a16="http://schemas.microsoft.com/office/drawing/2014/main" id="{9E361D64-F7FC-AF7E-AB97-246C5737D4EE}"/>
              </a:ext>
            </a:extLst>
          </p:cNvPr>
          <p:cNvSpPr>
            <a:spLocks noGrp="1"/>
          </p:cNvSpPr>
          <p:nvPr>
            <p:ph idx="1"/>
          </p:nvPr>
        </p:nvSpPr>
        <p:spPr>
          <a:xfrm>
            <a:off x="838200" y="1401099"/>
            <a:ext cx="10515600" cy="5456901"/>
          </a:xfrm>
        </p:spPr>
        <p:txBody>
          <a:bodyPr>
            <a:normAutofit fontScale="85000" lnSpcReduction="20000"/>
          </a:bodyPr>
          <a:lstStyle/>
          <a:p>
            <a:pPr>
              <a:lnSpc>
                <a:spcPct val="120000"/>
              </a:lnSpc>
            </a:pPr>
            <a:r>
              <a:rPr lang="en-US" sz="2800" dirty="0">
                <a:latin typeface="Times New Roman" panose="02020603050405020304" pitchFamily="18" charset="0"/>
                <a:cs typeface="Times New Roman" panose="02020603050405020304" pitchFamily="18" charset="0"/>
              </a:rPr>
              <a:t>Background</a:t>
            </a:r>
          </a:p>
          <a:p>
            <a:pPr algn="just">
              <a:lnSpc>
                <a:spcPct val="120000"/>
              </a:lnSpc>
            </a:pPr>
            <a:r>
              <a:rPr lang="en-US" sz="2800" dirty="0">
                <a:latin typeface="Times New Roman" panose="02020603050405020304" pitchFamily="18" charset="0"/>
                <a:cs typeface="Times New Roman" panose="02020603050405020304" pitchFamily="18" charset="0"/>
              </a:rPr>
              <a:t>Review of Literature</a:t>
            </a:r>
          </a:p>
          <a:p>
            <a:pPr>
              <a:lnSpc>
                <a:spcPct val="120000"/>
              </a:lnSpc>
            </a:pPr>
            <a:r>
              <a:rPr lang="en-US" sz="2800" dirty="0">
                <a:latin typeface="Times New Roman" panose="02020603050405020304" pitchFamily="18" charset="0"/>
                <a:cs typeface="Times New Roman" panose="02020603050405020304" pitchFamily="18" charset="0"/>
              </a:rPr>
              <a:t>Problem Statement and Definition</a:t>
            </a:r>
          </a:p>
          <a:p>
            <a:pPr>
              <a:lnSpc>
                <a:spcPct val="120000"/>
              </a:lnSpc>
            </a:pPr>
            <a:r>
              <a:rPr lang="en-US" sz="2800" dirty="0">
                <a:latin typeface="Times New Roman" panose="02020603050405020304" pitchFamily="18" charset="0"/>
                <a:cs typeface="Times New Roman" panose="02020603050405020304" pitchFamily="18" charset="0"/>
              </a:rPr>
              <a:t>Significance of Proposed Work</a:t>
            </a:r>
          </a:p>
          <a:p>
            <a:pPr>
              <a:lnSpc>
                <a:spcPct val="120000"/>
              </a:lnSpc>
            </a:pPr>
            <a:r>
              <a:rPr lang="en-US" sz="2800" dirty="0">
                <a:latin typeface="Times New Roman" panose="02020603050405020304" pitchFamily="18" charset="0"/>
                <a:cs typeface="Times New Roman" panose="02020603050405020304" pitchFamily="18" charset="0"/>
              </a:rPr>
              <a:t>Objectives of Proposed Work</a:t>
            </a:r>
          </a:p>
          <a:p>
            <a:pPr>
              <a:lnSpc>
                <a:spcPct val="120000"/>
              </a:lnSpc>
            </a:pPr>
            <a:r>
              <a:rPr lang="en-IN" sz="2800" dirty="0">
                <a:latin typeface="Times New Roman" panose="02020603050405020304" pitchFamily="18" charset="0"/>
                <a:cs typeface="Times New Roman" panose="02020603050405020304" pitchFamily="18" charset="0"/>
              </a:rPr>
              <a:t>Orientation of the Proposed Work</a:t>
            </a:r>
          </a:p>
          <a:p>
            <a:pPr>
              <a:lnSpc>
                <a:spcPct val="120000"/>
              </a:lnSpc>
            </a:pPr>
            <a:r>
              <a:rPr lang="en-IN" sz="2800" dirty="0">
                <a:latin typeface="Times New Roman" panose="02020603050405020304" pitchFamily="18" charset="0"/>
                <a:ea typeface="Calibri" panose="020F0502020204030204" pitchFamily="34" charset="0"/>
              </a:rPr>
              <a:t>Requirements Specification</a:t>
            </a:r>
          </a:p>
          <a:p>
            <a:pPr>
              <a:lnSpc>
                <a:spcPct val="120000"/>
              </a:lnSpc>
            </a:pPr>
            <a:r>
              <a:rPr lang="en-IN" sz="2800" dirty="0">
                <a:latin typeface="Times New Roman" panose="02020603050405020304" pitchFamily="18" charset="0"/>
                <a:cs typeface="Times New Roman" panose="02020603050405020304" pitchFamily="18" charset="0"/>
              </a:rPr>
              <a:t>Planning and Scheduling</a:t>
            </a:r>
          </a:p>
          <a:p>
            <a:pPr>
              <a:lnSpc>
                <a:spcPct val="120000"/>
              </a:lnSpc>
            </a:pPr>
            <a:r>
              <a:rPr lang="en-IN" sz="2800" dirty="0">
                <a:latin typeface="Times New Roman" panose="02020603050405020304" pitchFamily="18" charset="0"/>
                <a:cs typeface="Times New Roman" panose="02020603050405020304" pitchFamily="18" charset="0"/>
              </a:rPr>
              <a:t>Methodology</a:t>
            </a:r>
          </a:p>
          <a:p>
            <a:pPr>
              <a:lnSpc>
                <a:spcPct val="120000"/>
              </a:lnSpc>
            </a:pPr>
            <a:r>
              <a:rPr lang="en-IN" sz="2800" dirty="0">
                <a:latin typeface="Times New Roman" panose="02020603050405020304" pitchFamily="18" charset="0"/>
                <a:cs typeface="Times New Roman" panose="02020603050405020304" pitchFamily="18" charset="0"/>
              </a:rPr>
              <a:t>Experimental Work</a:t>
            </a:r>
            <a:endParaRPr lang="en-US" sz="2800" dirty="0">
              <a:latin typeface="Times New Roman" panose="02020603050405020304" pitchFamily="18" charset="0"/>
              <a:cs typeface="Times New Roman" panose="02020603050405020304" pitchFamily="18" charset="0"/>
            </a:endParaRPr>
          </a:p>
          <a:p>
            <a:pPr>
              <a:lnSpc>
                <a:spcPct val="120000"/>
              </a:lnSpc>
            </a:pPr>
            <a:r>
              <a:rPr lang="en-US" sz="2800" dirty="0">
                <a:latin typeface="Times New Roman" panose="02020603050405020304" pitchFamily="18" charset="0"/>
                <a:cs typeface="Times New Roman" panose="02020603050405020304" pitchFamily="18" charset="0"/>
              </a:rPr>
              <a:t>References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00536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54258" y="1018115"/>
            <a:ext cx="10283483" cy="4821769"/>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Designing the proposed system and verifying whether it is accepting inputs</a:t>
            </a:r>
          </a:p>
          <a:p>
            <a:pPr marL="457200" indent="-457200">
              <a:lnSpc>
                <a:spcPct val="15000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Collecting or creating dataset</a:t>
            </a:r>
          </a:p>
          <a:p>
            <a:pPr marL="457200" indent="-457200">
              <a:lnSpc>
                <a:spcPct val="15000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Training the Machine Learning model using suitable ML algorithm</a:t>
            </a:r>
          </a:p>
          <a:p>
            <a:pPr marL="457200" indent="-457200">
              <a:lnSpc>
                <a:spcPct val="15000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Deploying the ML model on the designed system</a:t>
            </a:r>
          </a:p>
          <a:p>
            <a:pPr marL="457200" indent="-457200">
              <a:lnSpc>
                <a:spcPct val="15000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Analyzing the results obtained by giving real time input to the system </a:t>
            </a:r>
          </a:p>
          <a:p>
            <a:pPr marL="457200" indent="-457200">
              <a:lnSpc>
                <a:spcPct val="15000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The system will recognize the gesture and perform the same action using servo motor</a:t>
            </a:r>
            <a:endParaRPr lang="en-IN"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0427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860" y="2287540"/>
            <a:ext cx="7460735" cy="3666945"/>
          </a:xfrm>
          <a:prstGeom prst="rect">
            <a:avLst/>
          </a:prstGeom>
        </p:spPr>
      </p:pic>
      <p:sp>
        <p:nvSpPr>
          <p:cNvPr id="4" name="TextBox 3"/>
          <p:cNvSpPr txBox="1"/>
          <p:nvPr/>
        </p:nvSpPr>
        <p:spPr>
          <a:xfrm>
            <a:off x="2841673" y="6143933"/>
            <a:ext cx="6049108" cy="646331"/>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Fig. 1. Iterative Model</a:t>
            </a:r>
          </a:p>
          <a:p>
            <a:pPr algn="ctr"/>
            <a:r>
              <a:rPr lang="en-IN" dirty="0">
                <a:latin typeface="Times New Roman" panose="02020603050405020304" pitchFamily="18" charset="0"/>
                <a:cs typeface="Times New Roman" panose="02020603050405020304" pitchFamily="18" charset="0"/>
              </a:rPr>
              <a:t>[Source: medium.com]</a:t>
            </a:r>
          </a:p>
        </p:txBody>
      </p:sp>
      <p:sp>
        <p:nvSpPr>
          <p:cNvPr id="5" name="TextBox 4"/>
          <p:cNvSpPr txBox="1"/>
          <p:nvPr/>
        </p:nvSpPr>
        <p:spPr>
          <a:xfrm>
            <a:off x="844062" y="436098"/>
            <a:ext cx="10213144" cy="1015663"/>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The proposed system will follow an iterative model for the development of the system which typically involves data collection, training ML model, evaluating, improving, and repeating the process until the model is performing well.</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93935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Methodology </a:t>
            </a:r>
          </a:p>
        </p:txBody>
      </p:sp>
      <p:sp>
        <p:nvSpPr>
          <p:cNvPr id="4" name="TextBox 3"/>
          <p:cNvSpPr txBox="1"/>
          <p:nvPr/>
        </p:nvSpPr>
        <p:spPr>
          <a:xfrm>
            <a:off x="3200283" y="5725551"/>
            <a:ext cx="5824025"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Fig. 2. Block Diagram of a Proposed System</a:t>
            </a:r>
          </a:p>
        </p:txBody>
      </p:sp>
      <p:pic>
        <p:nvPicPr>
          <p:cNvPr id="6" name="Picture 5"/>
          <p:cNvPicPr>
            <a:picLocks noChangeAspect="1"/>
          </p:cNvPicPr>
          <p:nvPr/>
        </p:nvPicPr>
        <p:blipFill>
          <a:blip r:embed="rId2"/>
          <a:stretch>
            <a:fillRect/>
          </a:stretch>
        </p:blipFill>
        <p:spPr>
          <a:xfrm>
            <a:off x="838200" y="1690688"/>
            <a:ext cx="10515600" cy="3781644"/>
          </a:xfrm>
          <a:prstGeom prst="rect">
            <a:avLst/>
          </a:prstGeom>
        </p:spPr>
      </p:pic>
    </p:spTree>
    <p:extLst>
      <p:ext uri="{BB962C8B-B14F-4D97-AF65-F5344CB8AC3E}">
        <p14:creationId xmlns:p14="http://schemas.microsoft.com/office/powerpoint/2010/main" val="24158764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15926" y="647114"/>
            <a:ext cx="10536702" cy="2062103"/>
          </a:xfrm>
          <a:prstGeom prst="rect">
            <a:avLst/>
          </a:prstGeom>
          <a:noFill/>
        </p:spPr>
        <p:txBody>
          <a:bodyPr wrap="square" rtlCol="0">
            <a:spAutoFit/>
          </a:bodyPr>
          <a:lstStyle/>
          <a:p>
            <a:pPr marL="514350" indent="-514350">
              <a:buAutoNum type="arabicPeriod"/>
            </a:pPr>
            <a:r>
              <a:rPr lang="en-IN" sz="3200" b="1" dirty="0">
                <a:latin typeface="Times New Roman" panose="02020603050405020304" pitchFamily="18" charset="0"/>
                <a:cs typeface="Times New Roman" panose="02020603050405020304" pitchFamily="18" charset="0"/>
              </a:rPr>
              <a:t>Input </a:t>
            </a:r>
          </a:p>
          <a:p>
            <a:pPr lvl="1"/>
            <a:r>
              <a:rPr lang="en-IN" sz="3200" dirty="0">
                <a:latin typeface="Times New Roman" panose="02020603050405020304" pitchFamily="18" charset="0"/>
                <a:cs typeface="Times New Roman" panose="02020603050405020304" pitchFamily="18" charset="0"/>
              </a:rPr>
              <a:t>The input to the system will be the hand movements in real   time given using surface EMG sensor</a:t>
            </a:r>
            <a:endParaRPr lang="en-IN" sz="3600" b="1" dirty="0">
              <a:latin typeface="Times New Roman" panose="02020603050405020304" pitchFamily="18" charset="0"/>
              <a:cs typeface="Times New Roman" panose="02020603050405020304" pitchFamily="18" charset="0"/>
            </a:endParaRPr>
          </a:p>
          <a:p>
            <a:endParaRPr lang="en-IN"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30116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050720"/>
          </a:xfrm>
        </p:spPr>
        <p:txBody>
          <a:bodyPr/>
          <a:lstStyle/>
          <a:p>
            <a:r>
              <a:rPr lang="en-IN" b="1" dirty="0">
                <a:latin typeface="Times New Roman" panose="02020603050405020304" pitchFamily="18" charset="0"/>
                <a:cs typeface="Times New Roman" panose="02020603050405020304" pitchFamily="18" charset="0"/>
              </a:rPr>
              <a:t>2. Algorithms </a:t>
            </a:r>
          </a:p>
        </p:txBody>
      </p:sp>
      <p:sp>
        <p:nvSpPr>
          <p:cNvPr id="3" name="Content Placeholder 2"/>
          <p:cNvSpPr>
            <a:spLocks noGrp="1"/>
          </p:cNvSpPr>
          <p:nvPr>
            <p:ph idx="1"/>
          </p:nvPr>
        </p:nvSpPr>
        <p:spPr>
          <a:xfrm>
            <a:off x="1337187" y="1520825"/>
            <a:ext cx="10016613" cy="4840646"/>
          </a:xfrm>
        </p:spPr>
        <p:txBody>
          <a:bodyPr>
            <a:noAutofit/>
          </a:bodyPr>
          <a:lstStyle/>
          <a:p>
            <a:pPr>
              <a:lnSpc>
                <a:spcPct val="150000"/>
              </a:lnSpc>
              <a:buFont typeface="Wingdings" panose="05000000000000000000" pitchFamily="2" charset="2"/>
              <a:buChar char="Ø"/>
            </a:pPr>
            <a:r>
              <a:rPr lang="en-IN" sz="2200" b="1" dirty="0">
                <a:latin typeface="Times New Roman" panose="02020603050405020304" pitchFamily="18" charset="0"/>
                <a:cs typeface="Times New Roman" panose="02020603050405020304" pitchFamily="18" charset="0"/>
              </a:rPr>
              <a:t>k-NN (k- Nearest Neighbour)</a:t>
            </a:r>
          </a:p>
          <a:p>
            <a:pPr lvl="1">
              <a:lnSpc>
                <a:spcPct val="150000"/>
              </a:lnSpc>
            </a:pPr>
            <a:r>
              <a:rPr lang="en-IN" sz="2200" dirty="0">
                <a:latin typeface="Times New Roman" panose="02020603050405020304" pitchFamily="18" charset="0"/>
                <a:cs typeface="Times New Roman" panose="02020603050405020304" pitchFamily="18" charset="0"/>
              </a:rPr>
              <a:t>It is supervised Machine Learning algorithm used for classification</a:t>
            </a:r>
          </a:p>
          <a:p>
            <a:pPr lvl="1">
              <a:lnSpc>
                <a:spcPct val="150000"/>
              </a:lnSpc>
            </a:pPr>
            <a:r>
              <a:rPr lang="en-IN" sz="2200" dirty="0">
                <a:latin typeface="Times New Roman" panose="02020603050405020304" pitchFamily="18" charset="0"/>
                <a:cs typeface="Times New Roman" panose="02020603050405020304" pitchFamily="18" charset="0"/>
              </a:rPr>
              <a:t>The k-NN algorithm compares a new data entry with the given dataset and based on its similarity on a given region (k) of neighbours, it assigns the label to the new data </a:t>
            </a:r>
          </a:p>
          <a:p>
            <a:pPr lvl="1">
              <a:lnSpc>
                <a:spcPct val="150000"/>
              </a:lnSpc>
            </a:pPr>
            <a:r>
              <a:rPr lang="en-IN" sz="2200" dirty="0">
                <a:latin typeface="Times New Roman" panose="02020603050405020304" pitchFamily="18" charset="0"/>
                <a:cs typeface="Times New Roman" panose="02020603050405020304" pitchFamily="18" charset="0"/>
              </a:rPr>
              <a:t>k-NN calculates the distance between new data and existing data in the dataset and find its k nearest neighbour</a:t>
            </a:r>
          </a:p>
        </p:txBody>
      </p:sp>
    </p:spTree>
    <p:extLst>
      <p:ext uri="{BB962C8B-B14F-4D97-AF65-F5344CB8AC3E}">
        <p14:creationId xmlns:p14="http://schemas.microsoft.com/office/powerpoint/2010/main" val="17096300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2252B7-77DA-C1F5-8F9C-ECB05C7FC8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683" y="333674"/>
            <a:ext cx="11282634" cy="5416610"/>
          </a:xfrm>
          <a:prstGeom prst="rect">
            <a:avLst/>
          </a:prstGeom>
        </p:spPr>
      </p:pic>
      <p:sp>
        <p:nvSpPr>
          <p:cNvPr id="4" name="TextBox 3">
            <a:extLst>
              <a:ext uri="{FF2B5EF4-FFF2-40B4-BE49-F238E27FC236}">
                <a16:creationId xmlns:a16="http://schemas.microsoft.com/office/drawing/2014/main" id="{B5084C18-43E2-ED25-71E9-D1315D055742}"/>
              </a:ext>
            </a:extLst>
          </p:cNvPr>
          <p:cNvSpPr txBox="1"/>
          <p:nvPr/>
        </p:nvSpPr>
        <p:spPr>
          <a:xfrm>
            <a:off x="2595716" y="6017342"/>
            <a:ext cx="6263149" cy="646331"/>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Fig. 3. K-NN Algorithm for Classification</a:t>
            </a:r>
          </a:p>
          <a:p>
            <a:pPr algn="ctr"/>
            <a:r>
              <a:rPr lang="en-US" dirty="0">
                <a:latin typeface="Times New Roman" panose="02020603050405020304" pitchFamily="18" charset="0"/>
                <a:cs typeface="Times New Roman" panose="02020603050405020304" pitchFamily="18" charset="0"/>
              </a:rPr>
              <a:t>[Source: DataScientest.com]</a:t>
            </a:r>
          </a:p>
        </p:txBody>
      </p:sp>
    </p:spTree>
    <p:extLst>
      <p:ext uri="{BB962C8B-B14F-4D97-AF65-F5344CB8AC3E}">
        <p14:creationId xmlns:p14="http://schemas.microsoft.com/office/powerpoint/2010/main" val="13770425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904CB-3E69-1771-EC26-8BE0DE17331A}"/>
              </a:ext>
            </a:extLst>
          </p:cNvPr>
          <p:cNvSpPr>
            <a:spLocks noGrp="1"/>
          </p:cNvSpPr>
          <p:nvPr>
            <p:ph type="title"/>
          </p:nvPr>
        </p:nvSpPr>
        <p:spPr>
          <a:xfrm>
            <a:off x="1111044" y="365126"/>
            <a:ext cx="10242755" cy="903236"/>
          </a:xfrm>
        </p:spPr>
        <p:txBody>
          <a:bodyPr>
            <a:normAutofit/>
          </a:bodyPr>
          <a:lstStyle/>
          <a:p>
            <a:r>
              <a:rPr lang="en-US" sz="3600" b="1" dirty="0">
                <a:latin typeface="Times New Roman" panose="02020603050405020304" pitchFamily="18" charset="0"/>
                <a:cs typeface="Times New Roman" panose="02020603050405020304" pitchFamily="18" charset="0"/>
              </a:rPr>
              <a:t>Alternative Technique</a:t>
            </a:r>
          </a:p>
        </p:txBody>
      </p:sp>
      <p:sp>
        <p:nvSpPr>
          <p:cNvPr id="3" name="Content Placeholder 2">
            <a:extLst>
              <a:ext uri="{FF2B5EF4-FFF2-40B4-BE49-F238E27FC236}">
                <a16:creationId xmlns:a16="http://schemas.microsoft.com/office/drawing/2014/main" id="{F2C60847-14AA-1E8E-E54B-6C74D35CC219}"/>
              </a:ext>
            </a:extLst>
          </p:cNvPr>
          <p:cNvSpPr>
            <a:spLocks noGrp="1"/>
          </p:cNvSpPr>
          <p:nvPr>
            <p:ph idx="1"/>
          </p:nvPr>
        </p:nvSpPr>
        <p:spPr>
          <a:xfrm>
            <a:off x="1327353" y="1268362"/>
            <a:ext cx="9810135" cy="4351338"/>
          </a:xfrm>
        </p:spPr>
        <p:txBody>
          <a:bodyPr/>
          <a:lstStyle/>
          <a:p>
            <a:pPr>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Support Vector Machine (SVM)</a:t>
            </a:r>
          </a:p>
          <a:p>
            <a:pPr lvl="1">
              <a:lnSpc>
                <a:spcPct val="150000"/>
              </a:lnSpc>
            </a:pPr>
            <a:r>
              <a:rPr lang="en-US" dirty="0">
                <a:latin typeface="Times New Roman" panose="02020603050405020304" pitchFamily="18" charset="0"/>
                <a:cs typeface="Times New Roman" panose="02020603050405020304" pitchFamily="18" charset="0"/>
              </a:rPr>
              <a:t>SVM is a supervised Machine Learning technique</a:t>
            </a:r>
          </a:p>
          <a:p>
            <a:pPr lvl="1">
              <a:lnSpc>
                <a:spcPct val="100000"/>
              </a:lnSpc>
            </a:pPr>
            <a:r>
              <a:rPr lang="en-US" dirty="0">
                <a:latin typeface="Times New Roman" panose="02020603050405020304" pitchFamily="18" charset="0"/>
                <a:cs typeface="Times New Roman" panose="02020603050405020304" pitchFamily="18" charset="0"/>
              </a:rPr>
              <a:t>SVM classifies data by finding the optimal boundary that separates classes in an N-dimensional space</a:t>
            </a:r>
          </a:p>
          <a:p>
            <a:pPr lvl="1">
              <a:lnSpc>
                <a:spcPct val="100000"/>
              </a:lnSpc>
            </a:pPr>
            <a:r>
              <a:rPr lang="en-US" dirty="0">
                <a:latin typeface="Times New Roman" panose="02020603050405020304" pitchFamily="18" charset="0"/>
                <a:cs typeface="Times New Roman" panose="02020603050405020304" pitchFamily="18" charset="0"/>
              </a:rPr>
              <a:t>The hyperplane is chosen in a way that it can have a maximum distance from the closest datapoint in a dataset</a:t>
            </a:r>
          </a:p>
          <a:p>
            <a:pPr lvl="1">
              <a:lnSpc>
                <a:spcPct val="100000"/>
              </a:lnSpc>
            </a:pPr>
            <a:r>
              <a:rPr lang="en-US" dirty="0">
                <a:latin typeface="Times New Roman" panose="02020603050405020304" pitchFamily="18" charset="0"/>
                <a:cs typeface="Times New Roman" panose="02020603050405020304" pitchFamily="18" charset="0"/>
              </a:rPr>
              <a:t>SVM algorithm can handle both linear and non-linear data</a:t>
            </a:r>
          </a:p>
        </p:txBody>
      </p:sp>
    </p:spTree>
    <p:extLst>
      <p:ext uri="{BB962C8B-B14F-4D97-AF65-F5344CB8AC3E}">
        <p14:creationId xmlns:p14="http://schemas.microsoft.com/office/powerpoint/2010/main" val="27406301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4353FD7-B047-D1FC-FC0F-0D0153CA7BFF}"/>
              </a:ext>
            </a:extLst>
          </p:cNvPr>
          <p:cNvPicPr>
            <a:picLocks noChangeAspect="1"/>
          </p:cNvPicPr>
          <p:nvPr/>
        </p:nvPicPr>
        <p:blipFill>
          <a:blip r:embed="rId2"/>
          <a:stretch>
            <a:fillRect/>
          </a:stretch>
        </p:blipFill>
        <p:spPr>
          <a:xfrm>
            <a:off x="2969342" y="799818"/>
            <a:ext cx="6096000" cy="4381782"/>
          </a:xfrm>
          <a:prstGeom prst="rect">
            <a:avLst/>
          </a:prstGeom>
        </p:spPr>
      </p:pic>
      <p:sp>
        <p:nvSpPr>
          <p:cNvPr id="8" name="TextBox 7">
            <a:extLst>
              <a:ext uri="{FF2B5EF4-FFF2-40B4-BE49-F238E27FC236}">
                <a16:creationId xmlns:a16="http://schemas.microsoft.com/office/drawing/2014/main" id="{3538D549-BA55-83AA-9932-95D2FAC0DB13}"/>
              </a:ext>
            </a:extLst>
          </p:cNvPr>
          <p:cNvSpPr txBox="1"/>
          <p:nvPr/>
        </p:nvSpPr>
        <p:spPr>
          <a:xfrm>
            <a:off x="3048000" y="5456903"/>
            <a:ext cx="5879690" cy="646331"/>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Fig. 4. Support Vector Machine</a:t>
            </a:r>
          </a:p>
          <a:p>
            <a:pPr algn="ctr"/>
            <a:r>
              <a:rPr lang="en-US" dirty="0">
                <a:latin typeface="Times New Roman" panose="02020603050405020304" pitchFamily="18" charset="0"/>
                <a:cs typeface="Times New Roman" panose="02020603050405020304" pitchFamily="18" charset="0"/>
              </a:rPr>
              <a:t>[Source: Javatpoint.com]</a:t>
            </a:r>
          </a:p>
        </p:txBody>
      </p:sp>
    </p:spTree>
    <p:extLst>
      <p:ext uri="{BB962C8B-B14F-4D97-AF65-F5344CB8AC3E}">
        <p14:creationId xmlns:p14="http://schemas.microsoft.com/office/powerpoint/2010/main" val="4764787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FE86D-2BCE-D41B-307F-D0327936BF7D}"/>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ESP-NOW Protocol</a:t>
            </a:r>
          </a:p>
        </p:txBody>
      </p:sp>
      <p:sp>
        <p:nvSpPr>
          <p:cNvPr id="3" name="Content Placeholder 2">
            <a:extLst>
              <a:ext uri="{FF2B5EF4-FFF2-40B4-BE49-F238E27FC236}">
                <a16:creationId xmlns:a16="http://schemas.microsoft.com/office/drawing/2014/main" id="{1C295B8E-F5AB-7464-C0A8-DB199831996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ESP-NOW is a wireless communication protocol based on data link layer</a:t>
            </a:r>
          </a:p>
          <a:p>
            <a:r>
              <a:rPr lang="en-US" dirty="0">
                <a:latin typeface="Times New Roman" panose="02020603050405020304" pitchFamily="18" charset="0"/>
                <a:cs typeface="Times New Roman" panose="02020603050405020304" pitchFamily="18" charset="0"/>
              </a:rPr>
              <a:t>Designed by </a:t>
            </a:r>
            <a:r>
              <a:rPr lang="en-US" dirty="0" err="1">
                <a:latin typeface="Times New Roman" panose="02020603050405020304" pitchFamily="18" charset="0"/>
                <a:cs typeface="Times New Roman" panose="02020603050405020304" pitchFamily="18" charset="0"/>
              </a:rPr>
              <a:t>Espressif</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It is used to transfer data packets between two ESP devices</a:t>
            </a:r>
          </a:p>
          <a:p>
            <a:r>
              <a:rPr lang="en-US" dirty="0">
                <a:latin typeface="Times New Roman" panose="02020603050405020304" pitchFamily="18" charset="0"/>
                <a:cs typeface="Times New Roman" panose="02020603050405020304" pitchFamily="18" charset="0"/>
              </a:rPr>
              <a:t>The protocol allows paired devices to communicate directly without any Wi-Fi connection or third party device</a:t>
            </a:r>
          </a:p>
          <a:p>
            <a:r>
              <a:rPr lang="en-US" dirty="0">
                <a:latin typeface="Times New Roman" panose="02020603050405020304" pitchFamily="18" charset="0"/>
                <a:cs typeface="Times New Roman" panose="02020603050405020304" pitchFamily="18" charset="0"/>
              </a:rPr>
              <a:t>ESP-NOW uses MAC address of the device to which it wants to send data packets</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53995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3F97A-DBA0-A028-7EE9-8EF68C495CBF}"/>
              </a:ext>
            </a:extLst>
          </p:cNvPr>
          <p:cNvSpPr>
            <a:spLocks noGrp="1"/>
          </p:cNvSpPr>
          <p:nvPr>
            <p:ph type="title"/>
          </p:nvPr>
        </p:nvSpPr>
        <p:spPr>
          <a:xfrm>
            <a:off x="838200" y="0"/>
            <a:ext cx="10515600" cy="953729"/>
          </a:xfrm>
        </p:spPr>
        <p:txBody>
          <a:bodyPr/>
          <a:lstStyle/>
          <a:p>
            <a:r>
              <a:rPr lang="en-US" b="1" dirty="0">
                <a:latin typeface="Times New Roman" panose="02020603050405020304" pitchFamily="18" charset="0"/>
                <a:cs typeface="Times New Roman" panose="02020603050405020304" pitchFamily="18" charset="0"/>
              </a:rPr>
              <a:t>Experimental Work</a:t>
            </a:r>
          </a:p>
        </p:txBody>
      </p:sp>
      <p:pic>
        <p:nvPicPr>
          <p:cNvPr id="5" name="Content Placeholder 4">
            <a:extLst>
              <a:ext uri="{FF2B5EF4-FFF2-40B4-BE49-F238E27FC236}">
                <a16:creationId xmlns:a16="http://schemas.microsoft.com/office/drawing/2014/main" id="{A9368200-4C25-6151-F30B-CE11561C1A4B}"/>
              </a:ext>
            </a:extLst>
          </p:cNvPr>
          <p:cNvPicPr>
            <a:picLocks noGrp="1" noChangeAspect="1"/>
          </p:cNvPicPr>
          <p:nvPr>
            <p:ph idx="1"/>
          </p:nvPr>
        </p:nvPicPr>
        <p:blipFill>
          <a:blip r:embed="rId2"/>
          <a:stretch>
            <a:fillRect/>
          </a:stretch>
        </p:blipFill>
        <p:spPr>
          <a:xfrm>
            <a:off x="1460015" y="1631695"/>
            <a:ext cx="9271969" cy="4916129"/>
          </a:xfrm>
        </p:spPr>
      </p:pic>
      <p:sp>
        <p:nvSpPr>
          <p:cNvPr id="6" name="TextBox 5">
            <a:extLst>
              <a:ext uri="{FF2B5EF4-FFF2-40B4-BE49-F238E27FC236}">
                <a16:creationId xmlns:a16="http://schemas.microsoft.com/office/drawing/2014/main" id="{14811BB7-22B1-488F-F213-8B72B5A7E37A}"/>
              </a:ext>
            </a:extLst>
          </p:cNvPr>
          <p:cNvSpPr txBox="1"/>
          <p:nvPr/>
        </p:nvSpPr>
        <p:spPr>
          <a:xfrm>
            <a:off x="1366683" y="1032386"/>
            <a:ext cx="7472517"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Read EMG values and sending to other ESP8266 </a:t>
            </a:r>
          </a:p>
        </p:txBody>
      </p:sp>
    </p:spTree>
    <p:extLst>
      <p:ext uri="{BB962C8B-B14F-4D97-AF65-F5344CB8AC3E}">
        <p14:creationId xmlns:p14="http://schemas.microsoft.com/office/powerpoint/2010/main" val="4011939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A4E8-580A-C45F-E230-C20F4647AFF5}"/>
              </a:ext>
            </a:extLst>
          </p:cNvPr>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Background  </a:t>
            </a:r>
          </a:p>
        </p:txBody>
      </p:sp>
      <p:sp>
        <p:nvSpPr>
          <p:cNvPr id="3" name="Content Placeholder 2">
            <a:extLst>
              <a:ext uri="{FF2B5EF4-FFF2-40B4-BE49-F238E27FC236}">
                <a16:creationId xmlns:a16="http://schemas.microsoft.com/office/drawing/2014/main" id="{D76D71F8-689D-8E61-F177-BCF69BBAF19E}"/>
              </a:ext>
            </a:extLst>
          </p:cNvPr>
          <p:cNvSpPr>
            <a:spLocks noGrp="1"/>
          </p:cNvSpPr>
          <p:nvPr>
            <p:ph idx="1"/>
          </p:nvPr>
        </p:nvSpPr>
        <p:spPr/>
        <p:txBody>
          <a:bodyPr>
            <a:normAutofit/>
          </a:bodyPr>
          <a:lstStyle/>
          <a:p>
            <a:pPr algn="just">
              <a:lnSpc>
                <a:spcPct val="150000"/>
              </a:lnSpc>
            </a:pPr>
            <a:r>
              <a:rPr lang="en-US" sz="2600" dirty="0">
                <a:latin typeface="Times New Roman" panose="02020603050405020304" pitchFamily="18" charset="0"/>
                <a:cs typeface="Times New Roman" panose="02020603050405020304" pitchFamily="18" charset="0"/>
              </a:rPr>
              <a:t>Arm and hand paralysis can lead to permanent damage if does not treated properly</a:t>
            </a:r>
          </a:p>
          <a:p>
            <a:pPr algn="just">
              <a:lnSpc>
                <a:spcPct val="150000"/>
              </a:lnSpc>
            </a:pPr>
            <a:r>
              <a:rPr lang="en-US" sz="2600" dirty="0">
                <a:latin typeface="Times New Roman" panose="02020603050405020304" pitchFamily="18" charset="0"/>
                <a:cs typeface="Times New Roman" panose="02020603050405020304" pitchFamily="18" charset="0"/>
              </a:rPr>
              <a:t>Traditional methods can be used (like mirror therapy) to regain muscle strength, but are not that effective</a:t>
            </a:r>
          </a:p>
          <a:p>
            <a:pPr algn="just">
              <a:lnSpc>
                <a:spcPct val="150000"/>
              </a:lnSpc>
            </a:pPr>
            <a:r>
              <a:rPr lang="en-US" sz="2600" dirty="0">
                <a:latin typeface="Times New Roman" panose="02020603050405020304" pitchFamily="18" charset="0"/>
                <a:cs typeface="Times New Roman" panose="02020603050405020304" pitchFamily="18" charset="0"/>
              </a:rPr>
              <a:t>A system can be designed to control the moves of the patient with hand paralysis by replicating  the therapist actions</a:t>
            </a:r>
          </a:p>
        </p:txBody>
      </p:sp>
    </p:spTree>
    <p:extLst>
      <p:ext uri="{BB962C8B-B14F-4D97-AF65-F5344CB8AC3E}">
        <p14:creationId xmlns:p14="http://schemas.microsoft.com/office/powerpoint/2010/main" val="28567135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2BAECD0-B50B-0A89-1223-EA518DEEC1E7}"/>
              </a:ext>
            </a:extLst>
          </p:cNvPr>
          <p:cNvPicPr>
            <a:picLocks noChangeAspect="1"/>
          </p:cNvPicPr>
          <p:nvPr/>
        </p:nvPicPr>
        <p:blipFill>
          <a:blip r:embed="rId2"/>
          <a:stretch>
            <a:fillRect/>
          </a:stretch>
        </p:blipFill>
        <p:spPr>
          <a:xfrm>
            <a:off x="1376516" y="530944"/>
            <a:ext cx="9704439" cy="5968180"/>
          </a:xfrm>
          <a:prstGeom prst="rect">
            <a:avLst/>
          </a:prstGeom>
        </p:spPr>
      </p:pic>
    </p:spTree>
    <p:extLst>
      <p:ext uri="{BB962C8B-B14F-4D97-AF65-F5344CB8AC3E}">
        <p14:creationId xmlns:p14="http://schemas.microsoft.com/office/powerpoint/2010/main" val="13012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550A7-AB1C-5202-A19D-7CCD9A8F3211}"/>
              </a:ext>
            </a:extLst>
          </p:cNvPr>
          <p:cNvSpPr>
            <a:spLocks noGrp="1"/>
          </p:cNvSpPr>
          <p:nvPr>
            <p:ph type="title"/>
          </p:nvPr>
        </p:nvSpPr>
        <p:spPr>
          <a:xfrm>
            <a:off x="838200" y="365125"/>
            <a:ext cx="10515600" cy="627933"/>
          </a:xfrm>
        </p:spPr>
        <p:txBody>
          <a:bodyPr>
            <a:normAutofit/>
          </a:bodyPr>
          <a:lstStyle/>
          <a:p>
            <a:r>
              <a:rPr lang="en-US" sz="2400" b="1" dirty="0">
                <a:latin typeface="Times New Roman" panose="02020603050405020304" pitchFamily="18" charset="0"/>
                <a:cs typeface="Times New Roman" panose="02020603050405020304" pitchFamily="18" charset="0"/>
              </a:rPr>
              <a:t>Rotating servo motor on other ESP8266 by reading EMG data</a:t>
            </a:r>
            <a:endParaRPr lang="en-US" sz="2400" dirty="0"/>
          </a:p>
        </p:txBody>
      </p:sp>
      <p:pic>
        <p:nvPicPr>
          <p:cNvPr id="11" name="Picture 10">
            <a:extLst>
              <a:ext uri="{FF2B5EF4-FFF2-40B4-BE49-F238E27FC236}">
                <a16:creationId xmlns:a16="http://schemas.microsoft.com/office/drawing/2014/main" id="{9728CB52-7B33-B6E6-9E31-78DFCA7D84B7}"/>
              </a:ext>
            </a:extLst>
          </p:cNvPr>
          <p:cNvPicPr>
            <a:picLocks noChangeAspect="1"/>
          </p:cNvPicPr>
          <p:nvPr/>
        </p:nvPicPr>
        <p:blipFill>
          <a:blip r:embed="rId2"/>
          <a:stretch>
            <a:fillRect/>
          </a:stretch>
        </p:blipFill>
        <p:spPr>
          <a:xfrm>
            <a:off x="838200" y="1092906"/>
            <a:ext cx="10992464" cy="5305498"/>
          </a:xfrm>
          <a:prstGeom prst="rect">
            <a:avLst/>
          </a:prstGeom>
        </p:spPr>
      </p:pic>
    </p:spTree>
    <p:extLst>
      <p:ext uri="{BB962C8B-B14F-4D97-AF65-F5344CB8AC3E}">
        <p14:creationId xmlns:p14="http://schemas.microsoft.com/office/powerpoint/2010/main" val="5200192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06E850-365E-32D5-4A39-FE6E3CC5BF1A}"/>
              </a:ext>
            </a:extLst>
          </p:cNvPr>
          <p:cNvPicPr>
            <a:picLocks noChangeAspect="1"/>
          </p:cNvPicPr>
          <p:nvPr/>
        </p:nvPicPr>
        <p:blipFill>
          <a:blip r:embed="rId2"/>
          <a:stretch>
            <a:fillRect/>
          </a:stretch>
        </p:blipFill>
        <p:spPr>
          <a:xfrm>
            <a:off x="472088" y="626772"/>
            <a:ext cx="5398071" cy="5744531"/>
          </a:xfrm>
          <a:prstGeom prst="rect">
            <a:avLst/>
          </a:prstGeom>
        </p:spPr>
      </p:pic>
      <p:pic>
        <p:nvPicPr>
          <p:cNvPr id="5" name="Picture 4">
            <a:extLst>
              <a:ext uri="{FF2B5EF4-FFF2-40B4-BE49-F238E27FC236}">
                <a16:creationId xmlns:a16="http://schemas.microsoft.com/office/drawing/2014/main" id="{6CC401E9-973B-E17F-B92E-B5C5C43708EA}"/>
              </a:ext>
            </a:extLst>
          </p:cNvPr>
          <p:cNvPicPr>
            <a:picLocks noChangeAspect="1"/>
          </p:cNvPicPr>
          <p:nvPr/>
        </p:nvPicPr>
        <p:blipFill>
          <a:blip r:embed="rId3"/>
          <a:stretch>
            <a:fillRect/>
          </a:stretch>
        </p:blipFill>
        <p:spPr>
          <a:xfrm>
            <a:off x="6321840" y="620852"/>
            <a:ext cx="5398071" cy="5738611"/>
          </a:xfrm>
          <a:prstGeom prst="rect">
            <a:avLst/>
          </a:prstGeom>
        </p:spPr>
      </p:pic>
    </p:spTree>
    <p:extLst>
      <p:ext uri="{BB962C8B-B14F-4D97-AF65-F5344CB8AC3E}">
        <p14:creationId xmlns:p14="http://schemas.microsoft.com/office/powerpoint/2010/main" val="16827745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1E5DF-950F-8019-4AC3-749CD32DD2B1}"/>
              </a:ext>
            </a:extLst>
          </p:cNvPr>
          <p:cNvSpPr>
            <a:spLocks noGrp="1"/>
          </p:cNvSpPr>
          <p:nvPr>
            <p:ph type="title"/>
          </p:nvPr>
        </p:nvSpPr>
        <p:spPr>
          <a:xfrm>
            <a:off x="838200" y="365126"/>
            <a:ext cx="10515600" cy="519778"/>
          </a:xfrm>
        </p:spPr>
        <p:txBody>
          <a:bodyPr>
            <a:normAutofit/>
          </a:bodyPr>
          <a:lstStyle/>
          <a:p>
            <a:r>
              <a:rPr lang="en-US" sz="2400" b="1" dirty="0">
                <a:latin typeface="Times New Roman" panose="02020603050405020304" pitchFamily="18" charset="0"/>
                <a:cs typeface="Times New Roman" panose="02020603050405020304" pitchFamily="18" charset="0"/>
              </a:rPr>
              <a:t>Output </a:t>
            </a:r>
          </a:p>
        </p:txBody>
      </p:sp>
      <p:pic>
        <p:nvPicPr>
          <p:cNvPr id="5" name="Picture 4">
            <a:extLst>
              <a:ext uri="{FF2B5EF4-FFF2-40B4-BE49-F238E27FC236}">
                <a16:creationId xmlns:a16="http://schemas.microsoft.com/office/drawing/2014/main" id="{B76BDA68-2271-86BE-FDEC-8D35D314FB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6187" y="1057201"/>
            <a:ext cx="10750238" cy="5264940"/>
          </a:xfrm>
          <a:prstGeom prst="rect">
            <a:avLst/>
          </a:prstGeom>
        </p:spPr>
      </p:pic>
    </p:spTree>
    <p:extLst>
      <p:ext uri="{BB962C8B-B14F-4D97-AF65-F5344CB8AC3E}">
        <p14:creationId xmlns:p14="http://schemas.microsoft.com/office/powerpoint/2010/main" val="1310457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6D591-744A-DB89-BDBA-D9252C1A3DC0}"/>
              </a:ext>
            </a:extLst>
          </p:cNvPr>
          <p:cNvSpPr>
            <a:spLocks noGrp="1"/>
          </p:cNvSpPr>
          <p:nvPr>
            <p:ph type="title"/>
          </p:nvPr>
        </p:nvSpPr>
        <p:spPr>
          <a:xfrm>
            <a:off x="838200" y="365125"/>
            <a:ext cx="10515600" cy="470617"/>
          </a:xfrm>
        </p:spPr>
        <p:txBody>
          <a:bodyPr>
            <a:normAutofit/>
          </a:bodyPr>
          <a:lstStyle/>
          <a:p>
            <a:r>
              <a:rPr lang="en-US" sz="2400" b="1" dirty="0">
                <a:latin typeface="Times New Roman" panose="02020603050405020304" pitchFamily="18" charset="0"/>
                <a:cs typeface="Times New Roman" panose="02020603050405020304" pitchFamily="18" charset="0"/>
              </a:rPr>
              <a:t>Output </a:t>
            </a:r>
          </a:p>
        </p:txBody>
      </p:sp>
      <p:pic>
        <p:nvPicPr>
          <p:cNvPr id="4" name="output_video2">
            <a:hlinkClick r:id="" action="ppaction://media"/>
            <a:extLst>
              <a:ext uri="{FF2B5EF4-FFF2-40B4-BE49-F238E27FC236}">
                <a16:creationId xmlns:a16="http://schemas.microsoft.com/office/drawing/2014/main" id="{D812C50C-B229-0543-9D93-2FD1D76111B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32155" y="1178057"/>
            <a:ext cx="8445909" cy="4760486"/>
          </a:xfrm>
        </p:spPr>
      </p:pic>
    </p:spTree>
    <p:extLst>
      <p:ext uri="{BB962C8B-B14F-4D97-AF65-F5344CB8AC3E}">
        <p14:creationId xmlns:p14="http://schemas.microsoft.com/office/powerpoint/2010/main" val="651528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D553A-0403-579E-B2DC-23EAE2F7EFE5}"/>
              </a:ext>
            </a:extLst>
          </p:cNvPr>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References </a:t>
            </a:r>
          </a:p>
        </p:txBody>
      </p:sp>
      <p:sp>
        <p:nvSpPr>
          <p:cNvPr id="3" name="Content Placeholder 2">
            <a:extLst>
              <a:ext uri="{FF2B5EF4-FFF2-40B4-BE49-F238E27FC236}">
                <a16:creationId xmlns:a16="http://schemas.microsoft.com/office/drawing/2014/main" id="{BFD478C6-6C2E-D3D4-D3F0-3A0B1CD09FD5}"/>
              </a:ext>
            </a:extLst>
          </p:cNvPr>
          <p:cNvSpPr>
            <a:spLocks noGrp="1"/>
          </p:cNvSpPr>
          <p:nvPr>
            <p:ph idx="1"/>
          </p:nvPr>
        </p:nvSpPr>
        <p:spPr/>
        <p:txBody>
          <a:bodyPr>
            <a:normAutofit fontScale="92500"/>
          </a:bodyPr>
          <a:lstStyle/>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[1] Francesco Di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Nardo</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Antonio Nocera, Alessandro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Cucchiarelli</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Sandro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Fioretti</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and Christian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Morbidoni</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Machine Learning for Detection of Muscular Activity from Surface EMG Signals</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Sensors, 22(3393), pp. 1-17, April 2022</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[2] Ankita L.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Dharmik</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S. K. Atre, S. J. Sharma,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Design of an Exoskeleton for Hand Rehabilitation</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IEEE Conference and Interdisciplinary Approach in Technology and Management for Social Innovation (IATMS), 1(1), pp. 1-4, 2022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[3]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Mailyn</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Calderon-Diaz, Rony Silvestre Aguirre, Juan P.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Vasconez</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Roberto Yanez, Matias Roby, Marvin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Querales</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Rodrigo Salas,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Explainable Machine Learning Techniques to Predict Muscle Injuries in Professional Soccer Players through Biomechanical Analysis</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Sensors, 24(119), pp. 1-13, 2024;</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[4] Ching Yee YONG and Terence Tien Lok SIA,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I Want to Control Your Move: Human-Human Interface (HHI) Neuromuscular Electrical Stimulator (NMES)”</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Conference of Electronics, Communication and Networks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CECNet</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1(1), pp. 724-730, 2022</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736524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E5FA1-07D5-0058-00BA-285898EA88BF}"/>
              </a:ext>
            </a:extLst>
          </p:cNvPr>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References </a:t>
            </a:r>
          </a:p>
        </p:txBody>
      </p:sp>
      <p:sp>
        <p:nvSpPr>
          <p:cNvPr id="3" name="Content Placeholder 2">
            <a:extLst>
              <a:ext uri="{FF2B5EF4-FFF2-40B4-BE49-F238E27FC236}">
                <a16:creationId xmlns:a16="http://schemas.microsoft.com/office/drawing/2014/main" id="{A0CD6023-6C14-17AA-DD27-4E16033F35E9}"/>
              </a:ext>
            </a:extLst>
          </p:cNvPr>
          <p:cNvSpPr>
            <a:spLocks noGrp="1"/>
          </p:cNvSpPr>
          <p:nvPr>
            <p:ph idx="1"/>
          </p:nvPr>
        </p:nvSpPr>
        <p:spPr>
          <a:xfrm>
            <a:off x="838200" y="1393005"/>
            <a:ext cx="10515600" cy="5099870"/>
          </a:xfrm>
        </p:spPr>
        <p:txBody>
          <a:bodyPr>
            <a:noAutofit/>
          </a:bodyPr>
          <a:lstStyle/>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[5] Nestor J. Jarque-Bou, Joaquin L.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Sanche-Bau</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Margarita Vergara,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A Systematic Review of EMG Applications for the Characterization of Forearm and Hand Muscle Activity during Activities of Daily Living: Results, Challenges, and Open Issues</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Sensors, 21(3035), pp. 1-26, 2021</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[6] Yassine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Bouteraa</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Ismail Ben Abdallah, Khalil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Boukthir</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A New Wrist-forearm Rehabilitation Protocol Integrating Human Biomechanics and SVM-Based Machine Learning for Muscle Fatigue Estimation</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Bioengineering, 10(219), pp. 1-22, 2023</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[7] Md.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Latifur</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Rahman, Md.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Jahin</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Alam,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Nayeed</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Rashid,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Lamiya</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Hassan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Tithy</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Alfaj</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Uddin Ahmed, and M Tarik Arafat,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IoT Based Cost Efficient Muscle Stimulator for Biomedical Application</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2020 IEEE Region 10 Symposium (TENSYMP), 1(1), pp. 1-5, 2020</a:t>
            </a:r>
          </a:p>
          <a:p>
            <a:pPr marL="0" indent="0" algn="just">
              <a:lnSpc>
                <a:spcPct val="150000"/>
              </a:lnSpc>
              <a:spcBef>
                <a:spcPts val="0"/>
              </a:spcBef>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[8] Nat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Wannawas</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and Aldo Faisal,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Towards AI-controlled FES-restoration of arm movements: Controlling for progressive muscular fatigue with Gaussian state-space models</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11</a:t>
            </a:r>
            <a:r>
              <a:rPr lang="en-US" sz="1800" kern="0" baseline="30000" dirty="0">
                <a:effectLst/>
                <a:latin typeface="Times New Roman" panose="02020603050405020304" pitchFamily="18" charset="0"/>
                <a:ea typeface="Calibri" panose="020F0502020204030204" pitchFamily="34" charset="0"/>
                <a:cs typeface="Times New Roman" panose="02020603050405020304" pitchFamily="18" charset="0"/>
              </a:rPr>
              <a:t>th</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International IEEE/EMBS Conference on Neural Engineering (NER), 1(1), pp. 1-4, 2023</a:t>
            </a:r>
          </a:p>
          <a:p>
            <a:pPr marL="0" marR="0" indent="0" algn="just">
              <a:lnSpc>
                <a:spcPct val="150000"/>
              </a:lnSpc>
              <a:spcBef>
                <a:spcPts val="0"/>
              </a:spcBef>
              <a:spcAft>
                <a:spcPts val="0"/>
              </a:spcAft>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002511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A8A4B-F713-1F94-739C-7CB865214F35}"/>
              </a:ext>
            </a:extLst>
          </p:cNvPr>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References </a:t>
            </a:r>
          </a:p>
        </p:txBody>
      </p:sp>
      <p:sp>
        <p:nvSpPr>
          <p:cNvPr id="3" name="Content Placeholder 2">
            <a:extLst>
              <a:ext uri="{FF2B5EF4-FFF2-40B4-BE49-F238E27FC236}">
                <a16:creationId xmlns:a16="http://schemas.microsoft.com/office/drawing/2014/main" id="{CC337789-46B5-20D1-8F63-077CF9047F63}"/>
              </a:ext>
            </a:extLst>
          </p:cNvPr>
          <p:cNvSpPr>
            <a:spLocks noGrp="1"/>
          </p:cNvSpPr>
          <p:nvPr>
            <p:ph idx="1"/>
          </p:nvPr>
        </p:nvSpPr>
        <p:spPr/>
        <p:txBody>
          <a:bodyPr>
            <a:normAutofit/>
          </a:bodyPr>
          <a:lstStyle/>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[9] Dr. G. Sophia Reena,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Posture Guardian With Smart Muscle Strain Detection And Correction Using TINYML</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Journal of Propulsion Technology, 44(4), pp. 5187-5194, 2023</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[10] DERVİŞ PAŞA,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Development of Wireless Microcontroller Based Functional Electronic Stimulation Device for Drop Foot Correction</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Near East University, Nicosia, pp. 1-87, 2014</a:t>
            </a:r>
          </a:p>
          <a:p>
            <a:pPr marL="0" indent="0" algn="just">
              <a:lnSpc>
                <a:spcPct val="150000"/>
              </a:lnSpc>
              <a:spcBef>
                <a:spcPts val="0"/>
              </a:spcBef>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[11]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Xiaoshi</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Chen, Li Gong,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Lirong</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Zheng, and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Zhuo</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Zou,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“Soft Exoskeleton Glove for Hand Assistance Based on Human-Machine Interaction and Machine Learning”,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IEEE </a:t>
            </a:r>
            <a:r>
              <a:rPr lang="en-US" sz="1800" kern="100" dirty="0">
                <a:latin typeface="Times New Roman" panose="02020603050405020304" pitchFamily="18" charset="0"/>
                <a:ea typeface="Calibri" panose="020F0502020204030204" pitchFamily="34" charset="0"/>
                <a:cs typeface="Times New Roman" panose="02020603050405020304" pitchFamily="18" charset="0"/>
              </a:rPr>
              <a:t>International Conference on Human-Machine </a:t>
            </a:r>
            <a:r>
              <a:rPr lang="en-US" sz="1800" u="none" strike="noStrike" kern="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Systems (ICHMS), </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Rome, Italy, 1(1), 2020</a:t>
            </a:r>
          </a:p>
          <a:p>
            <a:pPr marL="0" indent="0" algn="just">
              <a:lnSpc>
                <a:spcPct val="150000"/>
              </a:lnSpc>
              <a:spcBef>
                <a:spcPts val="0"/>
              </a:spcBef>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[12]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Xiaoshi</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Chen, Li Gong, Liang Wei, Shih-Ching Yeh, and Li Da Xu,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“A Wearable Hand Rehabilitation System with Soft Glove”</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IEEE Transactions on Industrial Information, 17(2), pp. 943-952, 2020</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50000"/>
              </a:lnSpc>
              <a:spcBef>
                <a:spcPts val="0"/>
              </a:spcBef>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105642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249B6-5CB0-EB1D-B969-94ADE6C36D2E}"/>
              </a:ext>
            </a:extLst>
          </p:cNvPr>
          <p:cNvSpPr>
            <a:spLocks noGrp="1"/>
          </p:cNvSpPr>
          <p:nvPr>
            <p:ph type="title"/>
          </p:nvPr>
        </p:nvSpPr>
        <p:spPr/>
        <p:txBody>
          <a:bodyPr/>
          <a:lstStyle/>
          <a:p>
            <a:r>
              <a:rPr lang="en-US" sz="4000" b="1" dirty="0">
                <a:latin typeface="Times New Roman" panose="02020603050405020304" pitchFamily="18" charset="0"/>
                <a:cs typeface="Times New Roman" panose="02020603050405020304" pitchFamily="18" charset="0"/>
              </a:rPr>
              <a:t>References</a:t>
            </a:r>
            <a:r>
              <a:rPr lang="en-US" dirty="0"/>
              <a:t> </a:t>
            </a:r>
          </a:p>
        </p:txBody>
      </p:sp>
      <p:sp>
        <p:nvSpPr>
          <p:cNvPr id="3" name="Content Placeholder 2">
            <a:extLst>
              <a:ext uri="{FF2B5EF4-FFF2-40B4-BE49-F238E27FC236}">
                <a16:creationId xmlns:a16="http://schemas.microsoft.com/office/drawing/2014/main" id="{B2054521-E430-39F9-73E2-BF55A3278A2C}"/>
              </a:ext>
            </a:extLst>
          </p:cNvPr>
          <p:cNvSpPr>
            <a:spLocks noGrp="1"/>
          </p:cNvSpPr>
          <p:nvPr>
            <p:ph idx="1"/>
          </p:nvPr>
        </p:nvSpPr>
        <p:spPr>
          <a:xfrm>
            <a:off x="838200" y="1550322"/>
            <a:ext cx="10515600" cy="4351338"/>
          </a:xfrm>
        </p:spPr>
        <p:txBody>
          <a:bodyPr>
            <a:noAutofit/>
          </a:bodyPr>
          <a:lstStyle/>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[13] Alireza Mohammadi, Jim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Lavranos</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Peter Choong, and Denny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Oetomo</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kern="0" dirty="0" err="1">
                <a:effectLst/>
                <a:latin typeface="Times New Roman" panose="02020603050405020304" pitchFamily="18" charset="0"/>
                <a:ea typeface="Calibri" panose="020F0502020204030204" pitchFamily="34" charset="0"/>
                <a:cs typeface="Times New Roman" panose="02020603050405020304" pitchFamily="18" charset="0"/>
              </a:rPr>
              <a:t>Flexo</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-glove: A 3D Printed Soft Exoskeleton Robotic Glove for Impaired Hand Rehabilitation and Assistance”</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40</a:t>
            </a:r>
            <a:r>
              <a:rPr lang="en-US" sz="1800" kern="0" baseline="30000" dirty="0">
                <a:effectLst/>
                <a:latin typeface="Times New Roman" panose="02020603050405020304" pitchFamily="18" charset="0"/>
                <a:ea typeface="Calibri" panose="020F0502020204030204" pitchFamily="34" charset="0"/>
                <a:cs typeface="Times New Roman" panose="02020603050405020304" pitchFamily="18" charset="0"/>
              </a:rPr>
              <a:t>th </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Annual International Conference of the IEEE Engineering in Medicine and Biology Society (EMBC), Honolulu, USA, pp. 2120-2123, 2018</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0"/>
              </a:spcAft>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[14] Waqas Ahmed, Muhammad Kashif Sattar,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Wajeeha</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Shahnawaz, Umair Saeed, Shahbaz Mehmood Khan, and Neha Amon Khan,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“Wearable Hand-Rehabilitation System with Soft Gloves for Patient with Face Paralysis and Disability”</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Engineering Proceedings, 12(56), pp. 1-5, 2021</a:t>
            </a:r>
          </a:p>
          <a:p>
            <a:pPr marL="0" indent="0" algn="just">
              <a:lnSpc>
                <a:spcPct val="150000"/>
              </a:lnSpc>
              <a:spcBef>
                <a:spcPts val="0"/>
              </a:spcBef>
              <a:buNone/>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[15]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Xuanyi</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Zhou, Hoa Fu,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Baoqing</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Shentu</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Weidong</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Wang,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Shibo</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Cai, and </a:t>
            </a:r>
            <a:r>
              <a:rPr lang="en-US" sz="1800" kern="0" dirty="0" err="1">
                <a:effectLst/>
                <a:latin typeface="Times New Roman" panose="02020603050405020304" pitchFamily="18" charset="0"/>
                <a:ea typeface="Calibri" panose="020F0502020204030204" pitchFamily="34" charset="0"/>
                <a:cs typeface="Times New Roman" panose="02020603050405020304" pitchFamily="18" charset="0"/>
              </a:rPr>
              <a:t>Guanjan</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Bao, </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“Design and Control of a Tendon-Driven Robotic Finger Based on </a:t>
            </a:r>
            <a:r>
              <a:rPr lang="en-US" sz="1800" b="1" kern="0" dirty="0" err="1">
                <a:effectLst/>
                <a:latin typeface="Times New Roman" panose="02020603050405020304" pitchFamily="18" charset="0"/>
                <a:ea typeface="Calibri" panose="020F0502020204030204" pitchFamily="34" charset="0"/>
                <a:cs typeface="Times New Roman" panose="02020603050405020304" pitchFamily="18" charset="0"/>
              </a:rPr>
              <a:t>Frasping</a:t>
            </a:r>
            <a:r>
              <a:rPr lang="en-US" sz="1800" b="1" kern="0" dirty="0">
                <a:effectLst/>
                <a:latin typeface="Times New Roman" panose="02020603050405020304" pitchFamily="18" charset="0"/>
                <a:ea typeface="Calibri" panose="020F0502020204030204" pitchFamily="34" charset="0"/>
                <a:cs typeface="Times New Roman" panose="02020603050405020304" pitchFamily="18" charset="0"/>
              </a:rPr>
              <a:t> Task Analysis”</a:t>
            </a: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 Biomimetics, 9(370), pp. 1-17, 2024</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21761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E566D-FBE8-1B1C-734A-B548036AAED5}"/>
              </a:ext>
            </a:extLst>
          </p:cNvPr>
          <p:cNvSpPr>
            <a:spLocks noGrp="1"/>
          </p:cNvSpPr>
          <p:nvPr>
            <p:ph type="title"/>
          </p:nvPr>
        </p:nvSpPr>
        <p:spPr>
          <a:xfrm>
            <a:off x="838200" y="2766218"/>
            <a:ext cx="10515600" cy="1325563"/>
          </a:xfrm>
        </p:spPr>
        <p:txBody>
          <a:bodyPr/>
          <a:lstStyle/>
          <a:p>
            <a:pPr algn="ctr"/>
            <a:r>
              <a:rPr lang="en-US"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6530091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10EE4-8E47-E8A8-84F0-BF89EDB800F7}"/>
              </a:ext>
            </a:extLst>
          </p:cNvPr>
          <p:cNvSpPr>
            <a:spLocks noGrp="1"/>
          </p:cNvSpPr>
          <p:nvPr>
            <p:ph type="title"/>
          </p:nvPr>
        </p:nvSpPr>
        <p:spPr>
          <a:xfrm>
            <a:off x="383458" y="227473"/>
            <a:ext cx="10515600" cy="795081"/>
          </a:xfrm>
        </p:spPr>
        <p:txBody>
          <a:bodyPr>
            <a:normAutofit/>
          </a:bodyPr>
          <a:lstStyle/>
          <a:p>
            <a:r>
              <a:rPr lang="en-US" sz="4000" b="1" dirty="0">
                <a:latin typeface="Times New Roman" panose="02020603050405020304" pitchFamily="18" charset="0"/>
                <a:cs typeface="Times New Roman" panose="02020603050405020304" pitchFamily="18" charset="0"/>
              </a:rPr>
              <a:t>Literature Review</a:t>
            </a:r>
          </a:p>
        </p:txBody>
      </p:sp>
      <p:graphicFrame>
        <p:nvGraphicFramePr>
          <p:cNvPr id="3" name="Table 2">
            <a:extLst>
              <a:ext uri="{FF2B5EF4-FFF2-40B4-BE49-F238E27FC236}">
                <a16:creationId xmlns:a16="http://schemas.microsoft.com/office/drawing/2014/main" id="{2E5E1A5A-A1A9-30A3-C886-4AE20CEE5F19}"/>
              </a:ext>
            </a:extLst>
          </p:cNvPr>
          <p:cNvGraphicFramePr>
            <a:graphicFrameLocks noGrp="1"/>
          </p:cNvGraphicFramePr>
          <p:nvPr>
            <p:extLst>
              <p:ext uri="{D42A27DB-BD31-4B8C-83A1-F6EECF244321}">
                <p14:modId xmlns:p14="http://schemas.microsoft.com/office/powerpoint/2010/main" val="1339775704"/>
              </p:ext>
            </p:extLst>
          </p:nvPr>
        </p:nvGraphicFramePr>
        <p:xfrm>
          <a:off x="383458" y="1022554"/>
          <a:ext cx="11425084" cy="5074484"/>
        </p:xfrm>
        <a:graphic>
          <a:graphicData uri="http://schemas.openxmlformats.org/drawingml/2006/table">
            <a:tbl>
              <a:tblPr firstRow="1" bandRow="1">
                <a:tableStyleId>{5940675A-B579-460E-94D1-54222C63F5DA}</a:tableStyleId>
              </a:tblPr>
              <a:tblGrid>
                <a:gridCol w="862624">
                  <a:extLst>
                    <a:ext uri="{9D8B030D-6E8A-4147-A177-3AD203B41FA5}">
                      <a16:colId xmlns:a16="http://schemas.microsoft.com/office/drawing/2014/main" val="953839930"/>
                    </a:ext>
                  </a:extLst>
                </a:gridCol>
                <a:gridCol w="2805413">
                  <a:extLst>
                    <a:ext uri="{9D8B030D-6E8A-4147-A177-3AD203B41FA5}">
                      <a16:colId xmlns:a16="http://schemas.microsoft.com/office/drawing/2014/main" val="925246630"/>
                    </a:ext>
                  </a:extLst>
                </a:gridCol>
                <a:gridCol w="2236763">
                  <a:extLst>
                    <a:ext uri="{9D8B030D-6E8A-4147-A177-3AD203B41FA5}">
                      <a16:colId xmlns:a16="http://schemas.microsoft.com/office/drawing/2014/main" val="1563842135"/>
                    </a:ext>
                  </a:extLst>
                </a:gridCol>
                <a:gridCol w="2124222">
                  <a:extLst>
                    <a:ext uri="{9D8B030D-6E8A-4147-A177-3AD203B41FA5}">
                      <a16:colId xmlns:a16="http://schemas.microsoft.com/office/drawing/2014/main" val="2663004866"/>
                    </a:ext>
                  </a:extLst>
                </a:gridCol>
                <a:gridCol w="3396062">
                  <a:extLst>
                    <a:ext uri="{9D8B030D-6E8A-4147-A177-3AD203B41FA5}">
                      <a16:colId xmlns:a16="http://schemas.microsoft.com/office/drawing/2014/main" val="3169655752"/>
                    </a:ext>
                  </a:extLst>
                </a:gridCol>
              </a:tblGrid>
              <a:tr h="411044">
                <a:tc>
                  <a:txBody>
                    <a:bodyPr/>
                    <a:lstStyle/>
                    <a:p>
                      <a:r>
                        <a:rPr lang="en-US" sz="1600" b="1" dirty="0"/>
                        <a:t>Sr. No.</a:t>
                      </a:r>
                      <a:endParaRPr lang="en-US" sz="1600" b="1"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Title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Author</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Source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Description</a:t>
                      </a:r>
                      <a:r>
                        <a:rPr lang="en-US" sz="1600" dirty="0"/>
                        <a:t> </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4366022"/>
                  </a:ext>
                </a:extLst>
              </a:tr>
              <a:tr h="370840">
                <a:tc>
                  <a:txBody>
                    <a:bodyPr/>
                    <a:lstStyle/>
                    <a:p>
                      <a:r>
                        <a:rPr lang="en-US" sz="1600" dirty="0"/>
                        <a:t>1</a:t>
                      </a:r>
                      <a:endParaRPr lang="en-US" sz="1600" dirty="0">
                        <a:latin typeface="Times New Roman" panose="02020603050405020304" pitchFamily="18" charset="0"/>
                        <a:cs typeface="Times New Roman" panose="02020603050405020304" pitchFamily="18" charset="0"/>
                      </a:endParaRP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Machine Learning for Detection of Muscular Activity from Surface EMG Signals</a:t>
                      </a:r>
                      <a:endParaRPr lang="en-US" sz="140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Francesco Di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Nardo</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Antonio Nocera, Alessandro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Cucchiarelli</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Sandro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Fioretti</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and Christian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Morbidoni</a:t>
                      </a:r>
                      <a:endParaRPr lang="en-US" sz="14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Times New Roman" panose="02020603050405020304" pitchFamily="18" charset="0"/>
                          <a:cs typeface="Times New Roman" panose="02020603050405020304" pitchFamily="18" charset="0"/>
                        </a:rPr>
                        <a:t>Sensors, </a:t>
                      </a:r>
                      <a:r>
                        <a:rPr lang="en-US" sz="1600" kern="0" dirty="0">
                          <a:effectLst/>
                          <a:latin typeface="Times New Roman" panose="02020603050405020304" pitchFamily="18" charset="0"/>
                          <a:ea typeface="Calibri" panose="020F0502020204030204" pitchFamily="34" charset="0"/>
                          <a:cs typeface="Times New Roman" panose="02020603050405020304" pitchFamily="18" charset="0"/>
                        </a:rPr>
                        <a:t>1(1), pp. 1-4, 2022  </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Used surface EMG to detect muscle contraction. The proposed system predicted onset/offset timing of muscular recruitment of the machine learning based methods.</a:t>
                      </a:r>
                    </a:p>
                  </a:txBody>
                  <a:tcPr/>
                </a:tc>
                <a:extLst>
                  <a:ext uri="{0D108BD9-81ED-4DB2-BD59-A6C34878D82A}">
                    <a16:rowId xmlns:a16="http://schemas.microsoft.com/office/drawing/2014/main" val="2326309122"/>
                  </a:ext>
                </a:extLst>
              </a:tr>
              <a:tr h="370840">
                <a:tc>
                  <a:txBody>
                    <a:bodyPr/>
                    <a:lstStyle/>
                    <a:p>
                      <a:r>
                        <a:rPr lang="en-US" sz="1600" dirty="0">
                          <a:latin typeface="Times New Roman" panose="02020603050405020304" pitchFamily="18" charset="0"/>
                          <a:cs typeface="Times New Roman" panose="02020603050405020304" pitchFamily="18" charset="0"/>
                        </a:rPr>
                        <a:t>2</a:t>
                      </a: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Design of an Exoskeleton for Hand Rehabilitation</a:t>
                      </a:r>
                      <a:endParaRPr lang="en-US" sz="140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Ankita L.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Dharmik</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p>
                    <a:p>
                      <a:r>
                        <a:rPr lang="en-US" sz="1600" kern="1200" dirty="0">
                          <a:solidFill>
                            <a:schemeClr val="tx1"/>
                          </a:solidFill>
                          <a:effectLst/>
                          <a:latin typeface="Times New Roman" panose="02020603050405020304" pitchFamily="18" charset="0"/>
                          <a:ea typeface="+mn-ea"/>
                          <a:cs typeface="Times New Roman" panose="02020603050405020304" pitchFamily="18" charset="0"/>
                        </a:rPr>
                        <a:t>S. K. Atre, S. J. Sharma</a:t>
                      </a:r>
                      <a:endParaRPr lang="en-US" sz="140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IEEE Conference and Interdisciplinary Approach in Technology and Management for Social Innovation (IATMS), </a:t>
                      </a:r>
                      <a:r>
                        <a:rPr lang="en-US" sz="1600" kern="0" dirty="0">
                          <a:effectLst/>
                          <a:latin typeface="Times New Roman" panose="02020603050405020304" pitchFamily="18" charset="0"/>
                          <a:ea typeface="Calibri" panose="020F0502020204030204" pitchFamily="34" charset="0"/>
                          <a:cs typeface="Times New Roman" panose="02020603050405020304" pitchFamily="18" charset="0"/>
                        </a:rPr>
                        <a:t>1(1), pp. </a:t>
                      </a:r>
                      <a:r>
                        <a:rPr lang="en-US" sz="1600" kern="0">
                          <a:effectLst/>
                          <a:latin typeface="Times New Roman" panose="02020603050405020304" pitchFamily="18" charset="0"/>
                          <a:ea typeface="Calibri" panose="020F0502020204030204" pitchFamily="34" charset="0"/>
                          <a:cs typeface="Times New Roman" panose="02020603050405020304" pitchFamily="18" charset="0"/>
                        </a:rPr>
                        <a:t>1-4, 2022 </a:t>
                      </a:r>
                      <a:endParaRPr lang="en-US" sz="16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An exoskeleton was designed to assist a person with disability using EMG sensor to acquire signals from the muscles and convert into voltage. Microcontroller was programmed to rotate servo motor.</a:t>
                      </a:r>
                    </a:p>
                  </a:txBody>
                  <a:tcPr/>
                </a:tc>
                <a:extLst>
                  <a:ext uri="{0D108BD9-81ED-4DB2-BD59-A6C34878D82A}">
                    <a16:rowId xmlns:a16="http://schemas.microsoft.com/office/drawing/2014/main" val="430516258"/>
                  </a:ext>
                </a:extLst>
              </a:tr>
              <a:tr h="370840">
                <a:tc>
                  <a:txBody>
                    <a:bodyPr/>
                    <a:lstStyle/>
                    <a:p>
                      <a:r>
                        <a:rPr lang="en-US" sz="1600" dirty="0">
                          <a:latin typeface="Times New Roman" panose="02020603050405020304" pitchFamily="18" charset="0"/>
                          <a:cs typeface="Times New Roman" panose="02020603050405020304" pitchFamily="18" charset="0"/>
                        </a:rPr>
                        <a:t>3</a:t>
                      </a: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Explainable Machine Learning Techniques to Predict Muscle Injuries in Professional Soccer Players through Biomechanical Analysis</a:t>
                      </a:r>
                      <a:endParaRPr lang="en-US" sz="1400" b="0" dirty="0">
                        <a:latin typeface="Times New Roman" panose="02020603050405020304" pitchFamily="18" charset="0"/>
                        <a:cs typeface="Times New Roman" panose="02020603050405020304" pitchFamily="18" charset="0"/>
                      </a:endParaRPr>
                    </a:p>
                  </a:txBody>
                  <a:tcPr/>
                </a:tc>
                <a:tc>
                  <a:txBody>
                    <a:bodyPr/>
                    <a:lstStyle/>
                    <a:p>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Mailyn</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Calderon-Diaz, Rony Silvestre Aguirre, Juan P.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Vasconez</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Roberto Yanez, Matias Roby, Marvin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Querales</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Rodrigo Salas</a:t>
                      </a:r>
                      <a:endParaRPr lang="en-US" sz="140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Sensors, </a:t>
                      </a:r>
                      <a:r>
                        <a:rPr lang="en-US" sz="1600" kern="0" dirty="0">
                          <a:effectLst/>
                          <a:latin typeface="Times New Roman" panose="02020603050405020304" pitchFamily="18" charset="0"/>
                          <a:ea typeface="Calibri" panose="020F0502020204030204" pitchFamily="34" charset="0"/>
                          <a:cs typeface="Times New Roman" panose="02020603050405020304" pitchFamily="18" charset="0"/>
                        </a:rPr>
                        <a:t>24(119), pp. 1-13, 2024</a:t>
                      </a:r>
                      <a:endParaRPr lang="en-US" sz="14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Paper presented a Hamstring strain injury detection technique using various Machine Learning techniques to find the accurate result.</a:t>
                      </a:r>
                    </a:p>
                  </a:txBody>
                  <a:tcPr/>
                </a:tc>
                <a:extLst>
                  <a:ext uri="{0D108BD9-81ED-4DB2-BD59-A6C34878D82A}">
                    <a16:rowId xmlns:a16="http://schemas.microsoft.com/office/drawing/2014/main" val="1219722590"/>
                  </a:ext>
                </a:extLst>
              </a:tr>
            </a:tbl>
          </a:graphicData>
        </a:graphic>
      </p:graphicFrame>
    </p:spTree>
    <p:extLst>
      <p:ext uri="{BB962C8B-B14F-4D97-AF65-F5344CB8AC3E}">
        <p14:creationId xmlns:p14="http://schemas.microsoft.com/office/powerpoint/2010/main" val="3829005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10EE4-8E47-E8A8-84F0-BF89EDB800F7}"/>
              </a:ext>
            </a:extLst>
          </p:cNvPr>
          <p:cNvSpPr>
            <a:spLocks noGrp="1"/>
          </p:cNvSpPr>
          <p:nvPr>
            <p:ph type="title"/>
          </p:nvPr>
        </p:nvSpPr>
        <p:spPr>
          <a:xfrm>
            <a:off x="749709" y="610266"/>
            <a:ext cx="10515600" cy="795081"/>
          </a:xfrm>
        </p:spPr>
        <p:txBody>
          <a:bodyPr>
            <a:normAutofit/>
          </a:bodyPr>
          <a:lstStyle/>
          <a:p>
            <a:r>
              <a:rPr lang="en-US" sz="4000" b="1" dirty="0">
                <a:latin typeface="Times New Roman" panose="02020603050405020304" pitchFamily="18" charset="0"/>
                <a:cs typeface="Times New Roman" panose="02020603050405020304" pitchFamily="18" charset="0"/>
              </a:rPr>
              <a:t>Literature Review</a:t>
            </a:r>
          </a:p>
        </p:txBody>
      </p:sp>
      <p:graphicFrame>
        <p:nvGraphicFramePr>
          <p:cNvPr id="3" name="Table 2">
            <a:extLst>
              <a:ext uri="{FF2B5EF4-FFF2-40B4-BE49-F238E27FC236}">
                <a16:creationId xmlns:a16="http://schemas.microsoft.com/office/drawing/2014/main" id="{2E5E1A5A-A1A9-30A3-C886-4AE20CEE5F19}"/>
              </a:ext>
            </a:extLst>
          </p:cNvPr>
          <p:cNvGraphicFramePr>
            <a:graphicFrameLocks noGrp="1"/>
          </p:cNvGraphicFramePr>
          <p:nvPr>
            <p:extLst>
              <p:ext uri="{D42A27DB-BD31-4B8C-83A1-F6EECF244321}">
                <p14:modId xmlns:p14="http://schemas.microsoft.com/office/powerpoint/2010/main" val="2418512253"/>
              </p:ext>
            </p:extLst>
          </p:nvPr>
        </p:nvGraphicFramePr>
        <p:xfrm>
          <a:off x="838200" y="1671482"/>
          <a:ext cx="10515600" cy="4178711"/>
        </p:xfrm>
        <a:graphic>
          <a:graphicData uri="http://schemas.openxmlformats.org/drawingml/2006/table">
            <a:tbl>
              <a:tblPr firstRow="1" bandRow="1">
                <a:tableStyleId>{5940675A-B579-460E-94D1-54222C63F5DA}</a:tableStyleId>
              </a:tblPr>
              <a:tblGrid>
                <a:gridCol w="793956">
                  <a:extLst>
                    <a:ext uri="{9D8B030D-6E8A-4147-A177-3AD203B41FA5}">
                      <a16:colId xmlns:a16="http://schemas.microsoft.com/office/drawing/2014/main" val="953839930"/>
                    </a:ext>
                  </a:extLst>
                </a:gridCol>
                <a:gridCol w="2743200">
                  <a:extLst>
                    <a:ext uri="{9D8B030D-6E8A-4147-A177-3AD203B41FA5}">
                      <a16:colId xmlns:a16="http://schemas.microsoft.com/office/drawing/2014/main" val="925246630"/>
                    </a:ext>
                  </a:extLst>
                </a:gridCol>
                <a:gridCol w="1744090">
                  <a:extLst>
                    <a:ext uri="{9D8B030D-6E8A-4147-A177-3AD203B41FA5}">
                      <a16:colId xmlns:a16="http://schemas.microsoft.com/office/drawing/2014/main" val="1563842135"/>
                    </a:ext>
                  </a:extLst>
                </a:gridCol>
                <a:gridCol w="2025748">
                  <a:extLst>
                    <a:ext uri="{9D8B030D-6E8A-4147-A177-3AD203B41FA5}">
                      <a16:colId xmlns:a16="http://schemas.microsoft.com/office/drawing/2014/main" val="2663004866"/>
                    </a:ext>
                  </a:extLst>
                </a:gridCol>
                <a:gridCol w="3208606">
                  <a:extLst>
                    <a:ext uri="{9D8B030D-6E8A-4147-A177-3AD203B41FA5}">
                      <a16:colId xmlns:a16="http://schemas.microsoft.com/office/drawing/2014/main" val="3169655752"/>
                    </a:ext>
                  </a:extLst>
                </a:gridCol>
              </a:tblGrid>
              <a:tr h="456351">
                <a:tc>
                  <a:txBody>
                    <a:bodyPr/>
                    <a:lstStyle/>
                    <a:p>
                      <a:r>
                        <a:rPr lang="en-US" sz="1600" b="1" dirty="0"/>
                        <a:t>Sr. No.</a:t>
                      </a:r>
                      <a:endParaRPr lang="en-US" sz="1600" b="1"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Title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Author</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Source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Description</a:t>
                      </a:r>
                      <a:r>
                        <a:rPr lang="en-US" sz="1600" dirty="0"/>
                        <a:t> </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4366022"/>
                  </a:ext>
                </a:extLst>
              </a:tr>
              <a:tr h="1725821">
                <a:tc>
                  <a:txBody>
                    <a:bodyPr/>
                    <a:lstStyle/>
                    <a:p>
                      <a:r>
                        <a:rPr lang="en-US" sz="1600" dirty="0">
                          <a:latin typeface="Times New Roman" panose="02020603050405020304" pitchFamily="18" charset="0"/>
                          <a:cs typeface="Times New Roman" panose="02020603050405020304" pitchFamily="18" charset="0"/>
                        </a:rPr>
                        <a:t>4</a:t>
                      </a: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I Want to Control Your Move: Human-Human Interface (HHI) Neuromuscular Electrical Stimulator (NMES)</a:t>
                      </a:r>
                      <a:endParaRPr lang="en-US" sz="120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Ching Yee YONG and Terence Tien Lok SIA</a:t>
                      </a:r>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Conference of Electronics, Communication and Networks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CECNet</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kern="0" dirty="0">
                          <a:effectLst/>
                          <a:latin typeface="Times New Roman" panose="02020603050405020304" pitchFamily="18" charset="0"/>
                          <a:ea typeface="Calibri" panose="020F0502020204030204" pitchFamily="34" charset="0"/>
                          <a:cs typeface="Times New Roman" panose="02020603050405020304" pitchFamily="18" charset="0"/>
                        </a:rPr>
                        <a:t>1(1), pp. 724-730, 2022</a:t>
                      </a:r>
                      <a:endParaRPr lang="en-US" sz="14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The system implemented Neuromuscular Electrical Stimulator (NMES) integrated with Human-Human Interaction (HHI)</a:t>
                      </a:r>
                      <a:r>
                        <a:rPr lang="en-US" sz="1600" b="0" dirty="0">
                          <a:latin typeface="Times New Roman" panose="02020603050405020304" pitchFamily="18" charset="0"/>
                          <a:cs typeface="Times New Roman" panose="02020603050405020304" pitchFamily="18" charset="0"/>
                        </a:rPr>
                        <a:t> for hand rehabilitation using IoT.</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326309122"/>
                  </a:ext>
                </a:extLst>
              </a:tr>
              <a:tr h="1996539">
                <a:tc>
                  <a:txBody>
                    <a:bodyPr/>
                    <a:lstStyle/>
                    <a:p>
                      <a:r>
                        <a:rPr lang="en-US" sz="1600" dirty="0">
                          <a:latin typeface="Times New Roman" panose="02020603050405020304" pitchFamily="18" charset="0"/>
                          <a:cs typeface="Times New Roman" panose="02020603050405020304" pitchFamily="18" charset="0"/>
                        </a:rPr>
                        <a:t>5</a:t>
                      </a: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A Systematic Review of EMG Applications for the Characterization of Forearm and Hand Muscle Activity during Activities of Daily Living: Results, Challenges, and Open Issues</a:t>
                      </a:r>
                      <a:endParaRPr lang="en-US" sz="120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Nestor J. Jarque-Bou, Joaquin L.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Sanche-Bau</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Margarita Vergara</a:t>
                      </a:r>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Sensors, </a:t>
                      </a:r>
                      <a:r>
                        <a:rPr lang="en-US" sz="1600" kern="0" dirty="0">
                          <a:effectLst/>
                          <a:latin typeface="Times New Roman" panose="02020603050405020304" pitchFamily="18" charset="0"/>
                          <a:ea typeface="Calibri" panose="020F0502020204030204" pitchFamily="34" charset="0"/>
                          <a:cs typeface="Times New Roman" panose="02020603050405020304" pitchFamily="18" charset="0"/>
                        </a:rPr>
                        <a:t>24(119), pp. 1-13, 2024</a:t>
                      </a:r>
                      <a:endParaRPr lang="en-US" sz="16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The paper had studied EMG to characterized muscle activity of the hand. It focuses on human hand behavior , improve rehabilitation, control prothesis, etc.</a:t>
                      </a:r>
                    </a:p>
                  </a:txBody>
                  <a:tcPr/>
                </a:tc>
                <a:extLst>
                  <a:ext uri="{0D108BD9-81ED-4DB2-BD59-A6C34878D82A}">
                    <a16:rowId xmlns:a16="http://schemas.microsoft.com/office/drawing/2014/main" val="430516258"/>
                  </a:ext>
                </a:extLst>
              </a:tr>
            </a:tbl>
          </a:graphicData>
        </a:graphic>
      </p:graphicFrame>
    </p:spTree>
    <p:extLst>
      <p:ext uri="{BB962C8B-B14F-4D97-AF65-F5344CB8AC3E}">
        <p14:creationId xmlns:p14="http://schemas.microsoft.com/office/powerpoint/2010/main" val="2413168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10EE4-8E47-E8A8-84F0-BF89EDB800F7}"/>
              </a:ext>
            </a:extLst>
          </p:cNvPr>
          <p:cNvSpPr>
            <a:spLocks noGrp="1"/>
          </p:cNvSpPr>
          <p:nvPr>
            <p:ph type="title"/>
          </p:nvPr>
        </p:nvSpPr>
        <p:spPr>
          <a:xfrm>
            <a:off x="83574" y="164174"/>
            <a:ext cx="10515600" cy="795081"/>
          </a:xfrm>
        </p:spPr>
        <p:txBody>
          <a:bodyPr>
            <a:normAutofit/>
          </a:bodyPr>
          <a:lstStyle/>
          <a:p>
            <a:r>
              <a:rPr lang="en-US" sz="4000" b="1" dirty="0">
                <a:latin typeface="Times New Roman" panose="02020603050405020304" pitchFamily="18" charset="0"/>
                <a:cs typeface="Times New Roman" panose="02020603050405020304" pitchFamily="18" charset="0"/>
              </a:rPr>
              <a:t>Literature Review</a:t>
            </a:r>
          </a:p>
        </p:txBody>
      </p:sp>
      <p:graphicFrame>
        <p:nvGraphicFramePr>
          <p:cNvPr id="3" name="Table 2">
            <a:extLst>
              <a:ext uri="{FF2B5EF4-FFF2-40B4-BE49-F238E27FC236}">
                <a16:creationId xmlns:a16="http://schemas.microsoft.com/office/drawing/2014/main" id="{2E5E1A5A-A1A9-30A3-C886-4AE20CEE5F19}"/>
              </a:ext>
            </a:extLst>
          </p:cNvPr>
          <p:cNvGraphicFramePr>
            <a:graphicFrameLocks noGrp="1"/>
          </p:cNvGraphicFramePr>
          <p:nvPr>
            <p:extLst>
              <p:ext uri="{D42A27DB-BD31-4B8C-83A1-F6EECF244321}">
                <p14:modId xmlns:p14="http://schemas.microsoft.com/office/powerpoint/2010/main" val="3771227844"/>
              </p:ext>
            </p:extLst>
          </p:nvPr>
        </p:nvGraphicFramePr>
        <p:xfrm>
          <a:off x="162232" y="959255"/>
          <a:ext cx="11867536" cy="5636828"/>
        </p:xfrm>
        <a:graphic>
          <a:graphicData uri="http://schemas.openxmlformats.org/drawingml/2006/table">
            <a:tbl>
              <a:tblPr firstRow="1" bandRow="1">
                <a:tableStyleId>{5940675A-B579-460E-94D1-54222C63F5DA}</a:tableStyleId>
              </a:tblPr>
              <a:tblGrid>
                <a:gridCol w="896031">
                  <a:extLst>
                    <a:ext uri="{9D8B030D-6E8A-4147-A177-3AD203B41FA5}">
                      <a16:colId xmlns:a16="http://schemas.microsoft.com/office/drawing/2014/main" val="953839930"/>
                    </a:ext>
                  </a:extLst>
                </a:gridCol>
                <a:gridCol w="2968047">
                  <a:extLst>
                    <a:ext uri="{9D8B030D-6E8A-4147-A177-3AD203B41FA5}">
                      <a16:colId xmlns:a16="http://schemas.microsoft.com/office/drawing/2014/main" val="925246630"/>
                    </a:ext>
                  </a:extLst>
                </a:gridCol>
                <a:gridCol w="2050933">
                  <a:extLst>
                    <a:ext uri="{9D8B030D-6E8A-4147-A177-3AD203B41FA5}">
                      <a16:colId xmlns:a16="http://schemas.microsoft.com/office/drawing/2014/main" val="1563842135"/>
                    </a:ext>
                  </a:extLst>
                </a:gridCol>
                <a:gridCol w="2335237">
                  <a:extLst>
                    <a:ext uri="{9D8B030D-6E8A-4147-A177-3AD203B41FA5}">
                      <a16:colId xmlns:a16="http://schemas.microsoft.com/office/drawing/2014/main" val="2663004866"/>
                    </a:ext>
                  </a:extLst>
                </a:gridCol>
                <a:gridCol w="3617288">
                  <a:extLst>
                    <a:ext uri="{9D8B030D-6E8A-4147-A177-3AD203B41FA5}">
                      <a16:colId xmlns:a16="http://schemas.microsoft.com/office/drawing/2014/main" val="3169655752"/>
                    </a:ext>
                  </a:extLst>
                </a:gridCol>
              </a:tblGrid>
              <a:tr h="463275">
                <a:tc>
                  <a:txBody>
                    <a:bodyPr/>
                    <a:lstStyle/>
                    <a:p>
                      <a:r>
                        <a:rPr lang="en-US" sz="1600" b="1" dirty="0"/>
                        <a:t>Sr. No.</a:t>
                      </a:r>
                      <a:endParaRPr lang="en-US" sz="1600" b="1"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Title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Author</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Source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Description</a:t>
                      </a:r>
                      <a:r>
                        <a:rPr lang="en-US" sz="1600" dirty="0"/>
                        <a:t> </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4366022"/>
                  </a:ext>
                </a:extLst>
              </a:tr>
              <a:tr h="1867066">
                <a:tc>
                  <a:txBody>
                    <a:bodyPr/>
                    <a:lstStyle/>
                    <a:p>
                      <a:r>
                        <a:rPr lang="en-US" sz="1600" dirty="0">
                          <a:latin typeface="Times New Roman" panose="02020603050405020304" pitchFamily="18" charset="0"/>
                          <a:cs typeface="Times New Roman" panose="02020603050405020304" pitchFamily="18" charset="0"/>
                        </a:rPr>
                        <a:t>6 </a:t>
                      </a: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A New Wrist-forearm Rehabilitation Protocol Integrating Human Biomechanics and SVM-Based Machine Learning for Muscle Fatigue Estimation</a:t>
                      </a:r>
                      <a:endParaRPr lang="en-US" sz="120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Yassine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Bouteraa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Ismail Ben Abdallah, Khalil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Boukthir</a:t>
                      </a:r>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cs typeface="Times New Roman" panose="02020603050405020304" pitchFamily="18" charset="0"/>
                        </a:rPr>
                        <a:t>Bioengineering, </a:t>
                      </a:r>
                      <a:r>
                        <a:rPr lang="en-US" sz="1400" kern="0" dirty="0">
                          <a:effectLst/>
                          <a:latin typeface="Times New Roman" panose="02020603050405020304" pitchFamily="18" charset="0"/>
                          <a:ea typeface="Calibri" panose="020F0502020204030204" pitchFamily="34" charset="0"/>
                          <a:cs typeface="Times New Roman" panose="02020603050405020304" pitchFamily="18" charset="0"/>
                        </a:rPr>
                        <a:t>10(219), pp. 1-22, 2023</a:t>
                      </a:r>
                      <a:endParaRPr lang="en-US" sz="14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A remote rehabilitation system that integrates a IoT based connected robot for wrist and forearm rehabilitation using Support Vector Machine (SVM) to predict muscle strain from the feature extracted from the EMG signals of the patient. </a:t>
                      </a:r>
                    </a:p>
                  </a:txBody>
                  <a:tcPr/>
                </a:tc>
                <a:extLst>
                  <a:ext uri="{0D108BD9-81ED-4DB2-BD59-A6C34878D82A}">
                    <a16:rowId xmlns:a16="http://schemas.microsoft.com/office/drawing/2014/main" val="4001962659"/>
                  </a:ext>
                </a:extLst>
              </a:tr>
              <a:tr h="1477183">
                <a:tc>
                  <a:txBody>
                    <a:bodyPr/>
                    <a:lstStyle/>
                    <a:p>
                      <a:r>
                        <a:rPr lang="en-US" sz="1600" dirty="0">
                          <a:latin typeface="Times New Roman" panose="02020603050405020304" pitchFamily="18" charset="0"/>
                          <a:cs typeface="Times New Roman" panose="02020603050405020304" pitchFamily="18" charset="0"/>
                        </a:rPr>
                        <a:t>7</a:t>
                      </a: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IoT Based Cost Efficient Muscle Stimulator for Biomedical Application</a:t>
                      </a:r>
                      <a:endParaRPr lang="en-US" sz="110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Md.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Latifur</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Rahman, Md.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Jahin</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Alam,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Nayeed</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Rashid,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Lamiya</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Hassan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Tithy</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Alfaj</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Uddin Ahmed, and M Tarik Arafat</a:t>
                      </a:r>
                      <a:endParaRPr lang="en-US" sz="110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2020 IEEE Region 10 Symposium (TENSYMP), </a:t>
                      </a:r>
                      <a:r>
                        <a:rPr lang="en-US" sz="1600" kern="0" dirty="0">
                          <a:effectLst/>
                          <a:latin typeface="Times New Roman" panose="02020603050405020304" pitchFamily="18" charset="0"/>
                          <a:ea typeface="Calibri" panose="020F0502020204030204" pitchFamily="34" charset="0"/>
                          <a:cs typeface="Times New Roman" panose="02020603050405020304" pitchFamily="18" charset="0"/>
                        </a:rPr>
                        <a:t>1(1), pp. 1-5, 2020</a:t>
                      </a:r>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Design </a:t>
                      </a:r>
                      <a:r>
                        <a:rPr lang="en-US" sz="1600">
                          <a:latin typeface="Times New Roman" panose="02020603050405020304" pitchFamily="18" charset="0"/>
                          <a:cs typeface="Times New Roman" panose="02020603050405020304" pitchFamily="18" charset="0"/>
                        </a:rPr>
                        <a:t>a low-cost </a:t>
                      </a:r>
                      <a:r>
                        <a:rPr lang="en-US" sz="1600" dirty="0">
                          <a:latin typeface="Times New Roman" panose="02020603050405020304" pitchFamily="18" charset="0"/>
                          <a:cs typeface="Times New Roman" panose="02020603050405020304" pitchFamily="18" charset="0"/>
                        </a:rPr>
                        <a:t>muscle stimulator integrated with IoT and a feedback system to receive voltages which was send to the IoT device to determine muscle strength.</a:t>
                      </a:r>
                    </a:p>
                  </a:txBody>
                  <a:tcPr/>
                </a:tc>
                <a:extLst>
                  <a:ext uri="{0D108BD9-81ED-4DB2-BD59-A6C34878D82A}">
                    <a16:rowId xmlns:a16="http://schemas.microsoft.com/office/drawing/2014/main" val="2326309122"/>
                  </a:ext>
                </a:extLst>
              </a:tr>
              <a:tr h="1752007">
                <a:tc>
                  <a:txBody>
                    <a:bodyPr/>
                    <a:lstStyle/>
                    <a:p>
                      <a:r>
                        <a:rPr lang="en-US" sz="1600" dirty="0">
                          <a:latin typeface="Times New Roman" panose="02020603050405020304" pitchFamily="18" charset="0"/>
                          <a:cs typeface="Times New Roman" panose="02020603050405020304" pitchFamily="18" charset="0"/>
                        </a:rPr>
                        <a:t>8</a:t>
                      </a: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Towards AI-controlled FES-restoration of arm movements: Controlling for progressive muscular fatigue with Gaussian state-space models</a:t>
                      </a:r>
                      <a:endParaRPr lang="en-US" sz="110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Nat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Wannawas</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and Aldo Faisal</a:t>
                      </a:r>
                      <a:endParaRPr lang="en-US" sz="110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11</a:t>
                      </a:r>
                      <a:r>
                        <a:rPr lang="en-US" sz="1600" kern="1200" baseline="30000" dirty="0">
                          <a:solidFill>
                            <a:schemeClr val="tx1"/>
                          </a:solidFill>
                          <a:effectLst/>
                          <a:latin typeface="Times New Roman" panose="02020603050405020304" pitchFamily="18" charset="0"/>
                          <a:ea typeface="+mn-ea"/>
                          <a:cs typeface="Times New Roman" panose="02020603050405020304" pitchFamily="18" charset="0"/>
                        </a:rPr>
                        <a:t>th</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International IEEE Conference on Neural Engineering (NER), </a:t>
                      </a:r>
                      <a:r>
                        <a:rPr lang="en-US" sz="1400" kern="0" dirty="0">
                          <a:effectLst/>
                          <a:latin typeface="Times New Roman" panose="02020603050405020304" pitchFamily="18" charset="0"/>
                          <a:ea typeface="Calibri" panose="020F0502020204030204" pitchFamily="34" charset="0"/>
                          <a:cs typeface="Times New Roman" panose="02020603050405020304" pitchFamily="18" charset="0"/>
                        </a:rPr>
                        <a:t>1(1), pp. 1-4, 2023</a:t>
                      </a:r>
                      <a:endParaRPr lang="en-US" sz="14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Used Reinforcement Learning to observe muscle strength. The Reinforcement Learning – </a:t>
                      </a:r>
                      <a:r>
                        <a:rPr lang="en-US" sz="1600" dirty="0" err="1">
                          <a:latin typeface="Times New Roman" panose="02020603050405020304" pitchFamily="18" charset="0"/>
                          <a:cs typeface="Times New Roman" panose="02020603050405020304" pitchFamily="18" charset="0"/>
                        </a:rPr>
                        <a:t>Gaussain</a:t>
                      </a:r>
                      <a:r>
                        <a:rPr lang="en-US" sz="1600" dirty="0">
                          <a:latin typeface="Times New Roman" panose="02020603050405020304" pitchFamily="18" charset="0"/>
                          <a:cs typeface="Times New Roman" panose="02020603050405020304" pitchFamily="18" charset="0"/>
                        </a:rPr>
                        <a:t> State Space Model (RL-GSSM) was trained to control arm movements through muscle stimulator.</a:t>
                      </a:r>
                    </a:p>
                  </a:txBody>
                  <a:tcPr/>
                </a:tc>
                <a:extLst>
                  <a:ext uri="{0D108BD9-81ED-4DB2-BD59-A6C34878D82A}">
                    <a16:rowId xmlns:a16="http://schemas.microsoft.com/office/drawing/2014/main" val="430516258"/>
                  </a:ext>
                </a:extLst>
              </a:tr>
            </a:tbl>
          </a:graphicData>
        </a:graphic>
      </p:graphicFrame>
    </p:spTree>
    <p:extLst>
      <p:ext uri="{BB962C8B-B14F-4D97-AF65-F5344CB8AC3E}">
        <p14:creationId xmlns:p14="http://schemas.microsoft.com/office/powerpoint/2010/main" val="1852247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10EE4-8E47-E8A8-84F0-BF89EDB800F7}"/>
              </a:ext>
            </a:extLst>
          </p:cNvPr>
          <p:cNvSpPr>
            <a:spLocks noGrp="1"/>
          </p:cNvSpPr>
          <p:nvPr>
            <p:ph type="title"/>
          </p:nvPr>
        </p:nvSpPr>
        <p:spPr>
          <a:xfrm>
            <a:off x="157316" y="34984"/>
            <a:ext cx="10515600" cy="795081"/>
          </a:xfrm>
        </p:spPr>
        <p:txBody>
          <a:bodyPr>
            <a:normAutofit/>
          </a:bodyPr>
          <a:lstStyle/>
          <a:p>
            <a:r>
              <a:rPr lang="en-US" sz="4000" b="1" dirty="0">
                <a:latin typeface="Times New Roman" panose="02020603050405020304" pitchFamily="18" charset="0"/>
                <a:cs typeface="Times New Roman" panose="02020603050405020304" pitchFamily="18" charset="0"/>
              </a:rPr>
              <a:t>Literature Review</a:t>
            </a:r>
          </a:p>
        </p:txBody>
      </p:sp>
      <p:graphicFrame>
        <p:nvGraphicFramePr>
          <p:cNvPr id="3" name="Table 2">
            <a:extLst>
              <a:ext uri="{FF2B5EF4-FFF2-40B4-BE49-F238E27FC236}">
                <a16:creationId xmlns:a16="http://schemas.microsoft.com/office/drawing/2014/main" id="{2E5E1A5A-A1A9-30A3-C886-4AE20CEE5F19}"/>
              </a:ext>
            </a:extLst>
          </p:cNvPr>
          <p:cNvGraphicFramePr>
            <a:graphicFrameLocks noGrp="1"/>
          </p:cNvGraphicFramePr>
          <p:nvPr>
            <p:extLst>
              <p:ext uri="{D42A27DB-BD31-4B8C-83A1-F6EECF244321}">
                <p14:modId xmlns:p14="http://schemas.microsoft.com/office/powerpoint/2010/main" val="2831731752"/>
              </p:ext>
            </p:extLst>
          </p:nvPr>
        </p:nvGraphicFramePr>
        <p:xfrm>
          <a:off x="235974" y="830065"/>
          <a:ext cx="11720052" cy="5820085"/>
        </p:xfrm>
        <a:graphic>
          <a:graphicData uri="http://schemas.openxmlformats.org/drawingml/2006/table">
            <a:tbl>
              <a:tblPr firstRow="1" bandRow="1">
                <a:tableStyleId>{5940675A-B579-460E-94D1-54222C63F5DA}</a:tableStyleId>
              </a:tblPr>
              <a:tblGrid>
                <a:gridCol w="884895">
                  <a:extLst>
                    <a:ext uri="{9D8B030D-6E8A-4147-A177-3AD203B41FA5}">
                      <a16:colId xmlns:a16="http://schemas.microsoft.com/office/drawing/2014/main" val="953839930"/>
                    </a:ext>
                  </a:extLst>
                </a:gridCol>
                <a:gridCol w="2846220">
                  <a:extLst>
                    <a:ext uri="{9D8B030D-6E8A-4147-A177-3AD203B41FA5}">
                      <a16:colId xmlns:a16="http://schemas.microsoft.com/office/drawing/2014/main" val="925246630"/>
                    </a:ext>
                  </a:extLst>
                </a:gridCol>
                <a:gridCol w="2067951">
                  <a:extLst>
                    <a:ext uri="{9D8B030D-6E8A-4147-A177-3AD203B41FA5}">
                      <a16:colId xmlns:a16="http://schemas.microsoft.com/office/drawing/2014/main" val="1563842135"/>
                    </a:ext>
                  </a:extLst>
                </a:gridCol>
                <a:gridCol w="2475914">
                  <a:extLst>
                    <a:ext uri="{9D8B030D-6E8A-4147-A177-3AD203B41FA5}">
                      <a16:colId xmlns:a16="http://schemas.microsoft.com/office/drawing/2014/main" val="2663004866"/>
                    </a:ext>
                  </a:extLst>
                </a:gridCol>
                <a:gridCol w="3445072">
                  <a:extLst>
                    <a:ext uri="{9D8B030D-6E8A-4147-A177-3AD203B41FA5}">
                      <a16:colId xmlns:a16="http://schemas.microsoft.com/office/drawing/2014/main" val="3169655752"/>
                    </a:ext>
                  </a:extLst>
                </a:gridCol>
              </a:tblGrid>
              <a:tr h="545897">
                <a:tc>
                  <a:txBody>
                    <a:bodyPr/>
                    <a:lstStyle/>
                    <a:p>
                      <a:r>
                        <a:rPr lang="en-US" sz="1600" b="1" dirty="0"/>
                        <a:t>Sr. No.</a:t>
                      </a:r>
                      <a:endParaRPr lang="en-US" sz="1600" b="1"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Title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Author</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Source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Description</a:t>
                      </a:r>
                      <a:r>
                        <a:rPr lang="en-US" sz="1600" dirty="0"/>
                        <a:t> </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4366022"/>
                  </a:ext>
                </a:extLst>
              </a:tr>
              <a:tr h="1365493">
                <a:tc>
                  <a:txBody>
                    <a:bodyPr/>
                    <a:lstStyle/>
                    <a:p>
                      <a:r>
                        <a:rPr lang="en-US" sz="1600" dirty="0">
                          <a:latin typeface="Times New Roman" panose="02020603050405020304" pitchFamily="18" charset="0"/>
                          <a:cs typeface="Times New Roman" panose="02020603050405020304" pitchFamily="18" charset="0"/>
                        </a:rPr>
                        <a:t>9</a:t>
                      </a: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Posture Guardian With Smart Muscle Strain Detection And Correction Using TINYML</a:t>
                      </a:r>
                      <a:endParaRPr lang="en-US" sz="110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Dr. G. Sophia Reena</a:t>
                      </a:r>
                      <a:endParaRPr lang="en-US" sz="110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Journal of Propulsion Technology, </a:t>
                      </a:r>
                      <a:r>
                        <a:rPr lang="en-US" sz="1600" kern="0" dirty="0">
                          <a:effectLst/>
                          <a:latin typeface="Times New Roman" panose="02020603050405020304" pitchFamily="18" charset="0"/>
                          <a:ea typeface="Calibri" panose="020F0502020204030204" pitchFamily="34" charset="0"/>
                          <a:cs typeface="Times New Roman" panose="02020603050405020304" pitchFamily="18" charset="0"/>
                        </a:rPr>
                        <a:t>44(4), pp. 5187-5194, 2023</a:t>
                      </a:r>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600" dirty="0" err="1">
                          <a:latin typeface="Times New Roman" panose="02020603050405020304" pitchFamily="18" charset="0"/>
                          <a:cs typeface="Times New Roman" panose="02020603050405020304" pitchFamily="18" charset="0"/>
                        </a:rPr>
                        <a:t>TinyML</a:t>
                      </a:r>
                      <a:r>
                        <a:rPr lang="en-US" sz="1600" dirty="0">
                          <a:latin typeface="Times New Roman" panose="02020603050405020304" pitchFamily="18" charset="0"/>
                          <a:cs typeface="Times New Roman" panose="02020603050405020304" pitchFamily="18" charset="0"/>
                        </a:rPr>
                        <a:t> was used to detect and correct improper posture using wearable EMG and Flex sensors. The data fed to the Arduino UNO for signal processing.</a:t>
                      </a:r>
                    </a:p>
                  </a:txBody>
                  <a:tcPr/>
                </a:tc>
                <a:extLst>
                  <a:ext uri="{0D108BD9-81ED-4DB2-BD59-A6C34878D82A}">
                    <a16:rowId xmlns:a16="http://schemas.microsoft.com/office/drawing/2014/main" val="2326309122"/>
                  </a:ext>
                </a:extLst>
              </a:tr>
              <a:tr h="1657868">
                <a:tc>
                  <a:txBody>
                    <a:bodyPr/>
                    <a:lstStyle/>
                    <a:p>
                      <a:r>
                        <a:rPr lang="en-US" sz="1600" dirty="0">
                          <a:latin typeface="Times New Roman" panose="02020603050405020304" pitchFamily="18" charset="0"/>
                          <a:cs typeface="Times New Roman" panose="02020603050405020304" pitchFamily="18" charset="0"/>
                        </a:rPr>
                        <a:t>10</a:t>
                      </a:r>
                    </a:p>
                  </a:txBody>
                  <a:tcPr/>
                </a:tc>
                <a:tc>
                  <a:txBody>
                    <a:bodyPr/>
                    <a:lstStyle/>
                    <a:p>
                      <a:r>
                        <a:rPr lang="en-US" sz="1600" b="0" kern="0" dirty="0">
                          <a:effectLst/>
                          <a:latin typeface="Times New Roman" panose="02020603050405020304" pitchFamily="18" charset="0"/>
                          <a:ea typeface="Calibri" panose="020F0502020204030204" pitchFamily="34" charset="0"/>
                          <a:cs typeface="Times New Roman" panose="02020603050405020304" pitchFamily="18" charset="0"/>
                        </a:rPr>
                        <a:t>Development of Wireless Microcontroller Based Functional Electronic Stimulation Device for Drop Foot Correction</a:t>
                      </a:r>
                      <a:endParaRPr lang="en-US" sz="105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DERVİŞ PAŞA</a:t>
                      </a:r>
                      <a:endParaRPr lang="en-US" sz="1050" dirty="0">
                        <a:latin typeface="Times New Roman" panose="02020603050405020304" pitchFamily="18" charset="0"/>
                        <a:cs typeface="Times New Roman" panose="02020603050405020304" pitchFamily="18" charset="0"/>
                      </a:endParaRPr>
                    </a:p>
                  </a:txBody>
                  <a:tcPr/>
                </a:tc>
                <a:tc>
                  <a:txBody>
                    <a:bodyPr/>
                    <a:lstStyle/>
                    <a:p>
                      <a:r>
                        <a:rPr lang="en-US" sz="1600" kern="0" dirty="0">
                          <a:effectLst/>
                          <a:latin typeface="Times New Roman" panose="02020603050405020304" pitchFamily="18" charset="0"/>
                          <a:ea typeface="Calibri" panose="020F0502020204030204" pitchFamily="34" charset="0"/>
                          <a:cs typeface="Times New Roman" panose="02020603050405020304" pitchFamily="18" charset="0"/>
                        </a:rPr>
                        <a:t>Near East University, Nicosia, pp. 1-87, 2014</a:t>
                      </a:r>
                      <a:endParaRPr lang="en-US" sz="11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A stimulator was developed for a person with drop foot problem using Force Sensitive Resistor (FSR), programmable microcontroller, transmitter, receiver, and electrodes.</a:t>
                      </a:r>
                    </a:p>
                  </a:txBody>
                  <a:tcPr/>
                </a:tc>
                <a:extLst>
                  <a:ext uri="{0D108BD9-81ED-4DB2-BD59-A6C34878D82A}">
                    <a16:rowId xmlns:a16="http://schemas.microsoft.com/office/drawing/2014/main" val="430516258"/>
                  </a:ext>
                </a:extLst>
              </a:tr>
              <a:tr h="2250827">
                <a:tc>
                  <a:txBody>
                    <a:bodyPr/>
                    <a:lstStyle/>
                    <a:p>
                      <a:r>
                        <a:rPr lang="en-US" sz="1600" dirty="0">
                          <a:latin typeface="Times New Roman" panose="02020603050405020304" pitchFamily="18" charset="0"/>
                          <a:cs typeface="Times New Roman" panose="02020603050405020304" pitchFamily="18" charset="0"/>
                        </a:rPr>
                        <a:t>11</a:t>
                      </a:r>
                    </a:p>
                  </a:txBody>
                  <a:tcPr/>
                </a:tc>
                <a:tc>
                  <a:txBody>
                    <a:bodyPr/>
                    <a:lstStyle/>
                    <a:p>
                      <a:r>
                        <a:rPr lang="en-US" sz="1600" b="0" kern="1200" dirty="0">
                          <a:solidFill>
                            <a:schemeClr val="tx1"/>
                          </a:solidFill>
                          <a:effectLst/>
                          <a:latin typeface="Times New Roman" panose="02020603050405020304" pitchFamily="18" charset="0"/>
                          <a:ea typeface="+mn-ea"/>
                          <a:cs typeface="Times New Roman" panose="02020603050405020304" pitchFamily="18" charset="0"/>
                        </a:rPr>
                        <a:t>Soft Exoskeleton Glove for Hand Assistance Based on Human-Machine Interaction and Machine Learning</a:t>
                      </a:r>
                      <a:endParaRPr lang="en-US" sz="1600" b="0" dirty="0">
                        <a:latin typeface="Times New Roman" panose="02020603050405020304" pitchFamily="18" charset="0"/>
                        <a:cs typeface="Times New Roman" panose="02020603050405020304" pitchFamily="18" charset="0"/>
                      </a:endParaRPr>
                    </a:p>
                  </a:txBody>
                  <a:tcPr/>
                </a:tc>
                <a:tc>
                  <a:txBody>
                    <a:bodyPr/>
                    <a:lstStyle/>
                    <a:p>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Xiaoshi</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Chen, Li Gong,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Lirong</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Zheng, and </a:t>
                      </a: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Zhuo</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Zou</a:t>
                      </a:r>
                      <a:endParaRPr lang="en-US" sz="105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u="none" strike="noStrike" kern="1200" dirty="0">
                          <a:solidFill>
                            <a:schemeClr val="tx1"/>
                          </a:solidFill>
                          <a:effectLst/>
                          <a:latin typeface="Times New Roman" panose="02020603050405020304" pitchFamily="18" charset="0"/>
                          <a:ea typeface="+mn-ea"/>
                          <a:cs typeface="Times New Roman" panose="02020603050405020304" pitchFamily="18" charset="0"/>
                        </a:rPr>
                        <a:t>IEEE International Conference on Human-Machine Systems (ICHMS)</a:t>
                      </a:r>
                      <a:r>
                        <a:rPr lang="en-US" sz="1600" u="none" kern="1200" dirty="0">
                          <a:solidFill>
                            <a:schemeClr val="tx1"/>
                          </a:solidFill>
                          <a:effectLst/>
                          <a:latin typeface="Times New Roman" panose="02020603050405020304" pitchFamily="18" charset="0"/>
                          <a:ea typeface="+mn-ea"/>
                          <a:cs typeface="Times New Roman" panose="02020603050405020304" pitchFamily="18" charset="0"/>
                        </a:rPr>
                        <a:t>, Rome, Italy, 1(1), 2020</a:t>
                      </a:r>
                    </a:p>
                    <a:p>
                      <a:endParaRPr lang="en-US" sz="110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Developed a human-machine interaction system based on the concept of mirror therapy. Surface EMG were used to collect muscle signals by training a ML model. Flex and pressure sensors were used to process the EMG signals. SVM, k-NN, and subspace k-NN were used for pattern recognition.</a:t>
                      </a:r>
                    </a:p>
                  </a:txBody>
                  <a:tcPr/>
                </a:tc>
                <a:extLst>
                  <a:ext uri="{0D108BD9-81ED-4DB2-BD59-A6C34878D82A}">
                    <a16:rowId xmlns:a16="http://schemas.microsoft.com/office/drawing/2014/main" val="32285398"/>
                  </a:ext>
                </a:extLst>
              </a:tr>
            </a:tbl>
          </a:graphicData>
        </a:graphic>
      </p:graphicFrame>
    </p:spTree>
    <p:extLst>
      <p:ext uri="{BB962C8B-B14F-4D97-AF65-F5344CB8AC3E}">
        <p14:creationId xmlns:p14="http://schemas.microsoft.com/office/powerpoint/2010/main" val="2320012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0D7A36-5ABC-52F2-3685-EB7C89EBB8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646215-013D-68AB-9A85-395C4A62AEF8}"/>
              </a:ext>
            </a:extLst>
          </p:cNvPr>
          <p:cNvSpPr>
            <a:spLocks noGrp="1"/>
          </p:cNvSpPr>
          <p:nvPr>
            <p:ph type="title"/>
          </p:nvPr>
        </p:nvSpPr>
        <p:spPr>
          <a:xfrm>
            <a:off x="516192" y="261167"/>
            <a:ext cx="10515600" cy="795081"/>
          </a:xfrm>
        </p:spPr>
        <p:txBody>
          <a:bodyPr>
            <a:normAutofit/>
          </a:bodyPr>
          <a:lstStyle/>
          <a:p>
            <a:r>
              <a:rPr lang="en-US" sz="4000" b="1" dirty="0">
                <a:latin typeface="Times New Roman" panose="02020603050405020304" pitchFamily="18" charset="0"/>
                <a:cs typeface="Times New Roman" panose="02020603050405020304" pitchFamily="18" charset="0"/>
              </a:rPr>
              <a:t>Literature Review</a:t>
            </a:r>
          </a:p>
        </p:txBody>
      </p:sp>
      <p:graphicFrame>
        <p:nvGraphicFramePr>
          <p:cNvPr id="3" name="Table 2">
            <a:extLst>
              <a:ext uri="{FF2B5EF4-FFF2-40B4-BE49-F238E27FC236}">
                <a16:creationId xmlns:a16="http://schemas.microsoft.com/office/drawing/2014/main" id="{926C6674-CDBB-2A9B-BB04-4E90B128DBAC}"/>
              </a:ext>
            </a:extLst>
          </p:cNvPr>
          <p:cNvGraphicFramePr>
            <a:graphicFrameLocks noGrp="1"/>
          </p:cNvGraphicFramePr>
          <p:nvPr>
            <p:extLst>
              <p:ext uri="{D42A27DB-BD31-4B8C-83A1-F6EECF244321}">
                <p14:modId xmlns:p14="http://schemas.microsoft.com/office/powerpoint/2010/main" val="4268358650"/>
              </p:ext>
            </p:extLst>
          </p:nvPr>
        </p:nvGraphicFramePr>
        <p:xfrm>
          <a:off x="594851" y="1364961"/>
          <a:ext cx="11002298" cy="4529402"/>
        </p:xfrm>
        <a:graphic>
          <a:graphicData uri="http://schemas.openxmlformats.org/drawingml/2006/table">
            <a:tbl>
              <a:tblPr firstRow="1" bandRow="1">
                <a:tableStyleId>{5940675A-B579-460E-94D1-54222C63F5DA}</a:tableStyleId>
              </a:tblPr>
              <a:tblGrid>
                <a:gridCol w="830703">
                  <a:extLst>
                    <a:ext uri="{9D8B030D-6E8A-4147-A177-3AD203B41FA5}">
                      <a16:colId xmlns:a16="http://schemas.microsoft.com/office/drawing/2014/main" val="953839930"/>
                    </a:ext>
                  </a:extLst>
                </a:gridCol>
                <a:gridCol w="2471197">
                  <a:extLst>
                    <a:ext uri="{9D8B030D-6E8A-4147-A177-3AD203B41FA5}">
                      <a16:colId xmlns:a16="http://schemas.microsoft.com/office/drawing/2014/main" val="925246630"/>
                    </a:ext>
                  </a:extLst>
                </a:gridCol>
                <a:gridCol w="2124221">
                  <a:extLst>
                    <a:ext uri="{9D8B030D-6E8A-4147-A177-3AD203B41FA5}">
                      <a16:colId xmlns:a16="http://schemas.microsoft.com/office/drawing/2014/main" val="1563842135"/>
                    </a:ext>
                  </a:extLst>
                </a:gridCol>
                <a:gridCol w="2236763">
                  <a:extLst>
                    <a:ext uri="{9D8B030D-6E8A-4147-A177-3AD203B41FA5}">
                      <a16:colId xmlns:a16="http://schemas.microsoft.com/office/drawing/2014/main" val="2663004866"/>
                    </a:ext>
                  </a:extLst>
                </a:gridCol>
                <a:gridCol w="3339414">
                  <a:extLst>
                    <a:ext uri="{9D8B030D-6E8A-4147-A177-3AD203B41FA5}">
                      <a16:colId xmlns:a16="http://schemas.microsoft.com/office/drawing/2014/main" val="3169655752"/>
                    </a:ext>
                  </a:extLst>
                </a:gridCol>
              </a:tblGrid>
              <a:tr h="583102">
                <a:tc>
                  <a:txBody>
                    <a:bodyPr/>
                    <a:lstStyle/>
                    <a:p>
                      <a:r>
                        <a:rPr lang="en-US" sz="1600" b="1" dirty="0"/>
                        <a:t>Sr. No.</a:t>
                      </a:r>
                      <a:endParaRPr lang="en-US" sz="1600" b="1"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Title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Author</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Source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Description</a:t>
                      </a:r>
                      <a:r>
                        <a:rPr lang="en-US" sz="1600" dirty="0"/>
                        <a:t> </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4366022"/>
                  </a:ext>
                </a:extLst>
              </a:tr>
              <a:tr h="1705604">
                <a:tc>
                  <a:txBody>
                    <a:bodyPr/>
                    <a:lstStyle/>
                    <a:p>
                      <a:r>
                        <a:rPr lang="en-US" sz="1600" dirty="0">
                          <a:latin typeface="Times New Roman" panose="02020603050405020304" pitchFamily="18" charset="0"/>
                          <a:cs typeface="Times New Roman" panose="02020603050405020304" pitchFamily="18" charset="0"/>
                        </a:rPr>
                        <a:t>12</a:t>
                      </a:r>
                    </a:p>
                  </a:txBody>
                  <a:tcPr/>
                </a:tc>
                <a:tc>
                  <a:txBody>
                    <a:bodyPr/>
                    <a:lstStyle/>
                    <a:p>
                      <a:r>
                        <a:rPr lang="en-US" sz="1600" b="0" kern="1200" dirty="0">
                          <a:solidFill>
                            <a:schemeClr val="tx1"/>
                          </a:solidFill>
                          <a:effectLst/>
                          <a:latin typeface="Times New Roman" panose="02020603050405020304" pitchFamily="18" charset="0"/>
                          <a:ea typeface="+mn-ea"/>
                          <a:cs typeface="Times New Roman" panose="02020603050405020304" pitchFamily="18" charset="0"/>
                        </a:rPr>
                        <a:t>A Wearable Hand Rehabilitation System with Soft Glove</a:t>
                      </a:r>
                      <a:endParaRPr lang="en-US" sz="1050" b="0" dirty="0">
                        <a:latin typeface="Times New Roman" panose="02020603050405020304" pitchFamily="18" charset="0"/>
                        <a:cs typeface="Times New Roman" panose="02020603050405020304" pitchFamily="18" charset="0"/>
                      </a:endParaRPr>
                    </a:p>
                  </a:txBody>
                  <a:tcPr/>
                </a:tc>
                <a:tc>
                  <a:txBody>
                    <a:bodyPr/>
                    <a:lstStyle/>
                    <a:p>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Xiaoshi</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Chen, Li Gong, Liang Wei, Shih-Ching Yeh, and Li Da Xu</a:t>
                      </a:r>
                      <a:endParaRPr lang="en-US" sz="105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Times New Roman" panose="02020603050405020304" pitchFamily="18" charset="0"/>
                          <a:ea typeface="+mn-ea"/>
                          <a:cs typeface="Times New Roman" panose="02020603050405020304" pitchFamily="18" charset="0"/>
                        </a:rPr>
                        <a:t>IEEE Transactions on Industrial Information, 17(2), pp. 943-952, 2020</a:t>
                      </a:r>
                    </a:p>
                  </a:txBody>
                  <a:tcPr/>
                </a:tc>
                <a:tc>
                  <a:txBody>
                    <a:bodyPr/>
                    <a:lstStyle/>
                    <a:p>
                      <a:r>
                        <a:rPr lang="en-US" sz="1600" dirty="0">
                          <a:latin typeface="Times New Roman" panose="02020603050405020304" pitchFamily="18" charset="0"/>
                          <a:cs typeface="Times New Roman" panose="02020603050405020304" pitchFamily="18" charset="0"/>
                        </a:rPr>
                        <a:t>A tendon-driven motor glove was designed using DC motor controlled by </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STM32F103 microcontroller. Wi-Fi sensors were implemented on both sides to send and receive EMG signals.</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326309122"/>
                  </a:ext>
                </a:extLst>
              </a:tr>
              <a:tr h="2240696">
                <a:tc>
                  <a:txBody>
                    <a:bodyPr/>
                    <a:lstStyle/>
                    <a:p>
                      <a:r>
                        <a:rPr lang="en-US" sz="1600" dirty="0">
                          <a:latin typeface="Times New Roman" panose="02020603050405020304" pitchFamily="18" charset="0"/>
                          <a:cs typeface="Times New Roman" panose="02020603050405020304" pitchFamily="18" charset="0"/>
                        </a:rPr>
                        <a:t>13</a:t>
                      </a:r>
                    </a:p>
                  </a:txBody>
                  <a:tcPr/>
                </a:tc>
                <a:tc>
                  <a:txBody>
                    <a:bodyPr/>
                    <a:lstStyle/>
                    <a:p>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Flexo</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-glove: A 3D Printed Soft Exoskeleton Robotic Glove for Impaired Hand Rehabilitation and Assistance</a:t>
                      </a:r>
                      <a:endParaRPr lang="en-US" sz="1000" b="0" dirty="0">
                        <a:latin typeface="Times New Roman" panose="02020603050405020304" pitchFamily="18" charset="0"/>
                        <a:cs typeface="Times New Roman" panose="02020603050405020304" pitchFamily="18" charset="0"/>
                      </a:endParaRPr>
                    </a:p>
                  </a:txBody>
                  <a:tcPr/>
                </a:tc>
                <a:tc>
                  <a:txBody>
                    <a:bodyPr/>
                    <a:lstStyle/>
                    <a:p>
                      <a:r>
                        <a:rPr lang="en-US" sz="1600" b="0" kern="1200" dirty="0">
                          <a:solidFill>
                            <a:schemeClr val="tx1"/>
                          </a:solidFill>
                          <a:effectLst/>
                          <a:latin typeface="Times New Roman" panose="02020603050405020304" pitchFamily="18" charset="0"/>
                          <a:ea typeface="+mn-ea"/>
                          <a:cs typeface="Times New Roman" panose="02020603050405020304" pitchFamily="18" charset="0"/>
                        </a:rPr>
                        <a:t>Alireza Mohammadi, Jim </a:t>
                      </a:r>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Lavranos</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 Peter Choong, and Denny </a:t>
                      </a:r>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Oetomo</a:t>
                      </a:r>
                      <a:endParaRPr lang="en-US" sz="1000"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kern="1200" dirty="0">
                          <a:solidFill>
                            <a:schemeClr val="tx1"/>
                          </a:solidFill>
                          <a:effectLst/>
                          <a:latin typeface="Times New Roman" panose="02020603050405020304" pitchFamily="18" charset="0"/>
                          <a:ea typeface="+mn-ea"/>
                          <a:cs typeface="Times New Roman" panose="02020603050405020304" pitchFamily="18" charset="0"/>
                        </a:rPr>
                        <a:t>40</a:t>
                      </a:r>
                      <a:r>
                        <a:rPr lang="en-US" sz="1600" b="0" kern="1200" baseline="30000" dirty="0">
                          <a:solidFill>
                            <a:schemeClr val="tx1"/>
                          </a:solidFill>
                          <a:effectLst/>
                          <a:latin typeface="Times New Roman" panose="02020603050405020304" pitchFamily="18" charset="0"/>
                          <a:ea typeface="+mn-ea"/>
                          <a:cs typeface="Times New Roman" panose="02020603050405020304" pitchFamily="18" charset="0"/>
                        </a:rPr>
                        <a:t>th </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Annual International Conference of the IEEE Engineering in Medicine and Biology Society (EMBC), Honolulu, USA, pp. 2120-2123, 2018</a:t>
                      </a:r>
                    </a:p>
                    <a:p>
                      <a:endParaRPr lang="en-US" sz="1050" b="0" dirty="0">
                        <a:latin typeface="Times New Roman" panose="02020603050405020304" pitchFamily="18" charset="0"/>
                        <a:cs typeface="Times New Roman" panose="02020603050405020304" pitchFamily="18" charset="0"/>
                      </a:endParaRPr>
                    </a:p>
                  </a:txBody>
                  <a:tcPr/>
                </a:tc>
                <a:tc>
                  <a:txBody>
                    <a:bodyPr/>
                    <a:lstStyle/>
                    <a:p>
                      <a:r>
                        <a:rPr lang="en-US" sz="1600" kern="1200" dirty="0">
                          <a:solidFill>
                            <a:schemeClr val="tx1"/>
                          </a:solidFill>
                          <a:effectLst/>
                          <a:latin typeface="Times New Roman" panose="02020603050405020304" pitchFamily="18" charset="0"/>
                          <a:ea typeface="+mn-ea"/>
                          <a:cs typeface="Times New Roman" panose="02020603050405020304" pitchFamily="18" charset="0"/>
                        </a:rPr>
                        <a:t>Designed the portable tendon-driven soft exoskeleton glove for hand rehabilitation and assistance using thermoplastic polyurethane. DC motor were implemented on each finger controlled by ATmega2500 microcontroller.</a:t>
                      </a:r>
                      <a:endParaRPr lang="en-US"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30516258"/>
                  </a:ext>
                </a:extLst>
              </a:tr>
            </a:tbl>
          </a:graphicData>
        </a:graphic>
      </p:graphicFrame>
    </p:spTree>
    <p:extLst>
      <p:ext uri="{BB962C8B-B14F-4D97-AF65-F5344CB8AC3E}">
        <p14:creationId xmlns:p14="http://schemas.microsoft.com/office/powerpoint/2010/main" val="2478871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E8404E-B9A6-0F8E-F57B-8797B42DF2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C5F490-4EA1-0AA6-28F9-7427A0DD2A23}"/>
              </a:ext>
            </a:extLst>
          </p:cNvPr>
          <p:cNvSpPr>
            <a:spLocks noGrp="1"/>
          </p:cNvSpPr>
          <p:nvPr>
            <p:ph type="title"/>
          </p:nvPr>
        </p:nvSpPr>
        <p:spPr>
          <a:xfrm>
            <a:off x="235974" y="172677"/>
            <a:ext cx="10515600" cy="795081"/>
          </a:xfrm>
        </p:spPr>
        <p:txBody>
          <a:bodyPr>
            <a:normAutofit/>
          </a:bodyPr>
          <a:lstStyle/>
          <a:p>
            <a:r>
              <a:rPr lang="en-US" sz="4000" b="1" dirty="0">
                <a:latin typeface="Times New Roman" panose="02020603050405020304" pitchFamily="18" charset="0"/>
                <a:cs typeface="Times New Roman" panose="02020603050405020304" pitchFamily="18" charset="0"/>
              </a:rPr>
              <a:t>Literature Review</a:t>
            </a:r>
          </a:p>
        </p:txBody>
      </p:sp>
      <p:graphicFrame>
        <p:nvGraphicFramePr>
          <p:cNvPr id="3" name="Table 2">
            <a:extLst>
              <a:ext uri="{FF2B5EF4-FFF2-40B4-BE49-F238E27FC236}">
                <a16:creationId xmlns:a16="http://schemas.microsoft.com/office/drawing/2014/main" id="{BAC90169-D5E2-B3DF-9D38-DB2F00C1774A}"/>
              </a:ext>
            </a:extLst>
          </p:cNvPr>
          <p:cNvGraphicFramePr>
            <a:graphicFrameLocks noGrp="1"/>
          </p:cNvGraphicFramePr>
          <p:nvPr>
            <p:extLst>
              <p:ext uri="{D42A27DB-BD31-4B8C-83A1-F6EECF244321}">
                <p14:modId xmlns:p14="http://schemas.microsoft.com/office/powerpoint/2010/main" val="4135130578"/>
              </p:ext>
            </p:extLst>
          </p:nvPr>
        </p:nvGraphicFramePr>
        <p:xfrm>
          <a:off x="383458" y="1272558"/>
          <a:ext cx="11474245" cy="4583379"/>
        </p:xfrm>
        <a:graphic>
          <a:graphicData uri="http://schemas.openxmlformats.org/drawingml/2006/table">
            <a:tbl>
              <a:tblPr firstRow="1" bandRow="1">
                <a:tableStyleId>{5940675A-B579-460E-94D1-54222C63F5DA}</a:tableStyleId>
              </a:tblPr>
              <a:tblGrid>
                <a:gridCol w="866336">
                  <a:extLst>
                    <a:ext uri="{9D8B030D-6E8A-4147-A177-3AD203B41FA5}">
                      <a16:colId xmlns:a16="http://schemas.microsoft.com/office/drawing/2014/main" val="953839930"/>
                    </a:ext>
                  </a:extLst>
                </a:gridCol>
                <a:gridCol w="2731363">
                  <a:extLst>
                    <a:ext uri="{9D8B030D-6E8A-4147-A177-3AD203B41FA5}">
                      <a16:colId xmlns:a16="http://schemas.microsoft.com/office/drawing/2014/main" val="925246630"/>
                    </a:ext>
                  </a:extLst>
                </a:gridCol>
                <a:gridCol w="2264898">
                  <a:extLst>
                    <a:ext uri="{9D8B030D-6E8A-4147-A177-3AD203B41FA5}">
                      <a16:colId xmlns:a16="http://schemas.microsoft.com/office/drawing/2014/main" val="1563842135"/>
                    </a:ext>
                  </a:extLst>
                </a:gridCol>
                <a:gridCol w="2110154">
                  <a:extLst>
                    <a:ext uri="{9D8B030D-6E8A-4147-A177-3AD203B41FA5}">
                      <a16:colId xmlns:a16="http://schemas.microsoft.com/office/drawing/2014/main" val="2663004866"/>
                    </a:ext>
                  </a:extLst>
                </a:gridCol>
                <a:gridCol w="3501494">
                  <a:extLst>
                    <a:ext uri="{9D8B030D-6E8A-4147-A177-3AD203B41FA5}">
                      <a16:colId xmlns:a16="http://schemas.microsoft.com/office/drawing/2014/main" val="3169655752"/>
                    </a:ext>
                  </a:extLst>
                </a:gridCol>
              </a:tblGrid>
              <a:tr h="531437">
                <a:tc>
                  <a:txBody>
                    <a:bodyPr/>
                    <a:lstStyle/>
                    <a:p>
                      <a:r>
                        <a:rPr lang="en-US" sz="1600" b="1" dirty="0"/>
                        <a:t>Sr. No.</a:t>
                      </a:r>
                      <a:endParaRPr lang="en-US" sz="1600" b="1"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Title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Author</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Source</a:t>
                      </a:r>
                      <a:r>
                        <a:rPr lang="en-US" sz="1600" dirty="0"/>
                        <a:t> </a:t>
                      </a: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1600" b="1" dirty="0"/>
                        <a:t>Description</a:t>
                      </a:r>
                      <a:r>
                        <a:rPr lang="en-US" sz="1600" dirty="0"/>
                        <a:t> </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4366022"/>
                  </a:ext>
                </a:extLst>
              </a:tr>
              <a:tr h="1329322">
                <a:tc>
                  <a:txBody>
                    <a:bodyPr/>
                    <a:lstStyle/>
                    <a:p>
                      <a:r>
                        <a:rPr lang="en-US" sz="1600" dirty="0">
                          <a:latin typeface="Times New Roman" panose="02020603050405020304" pitchFamily="18" charset="0"/>
                          <a:cs typeface="Times New Roman" panose="02020603050405020304" pitchFamily="18" charset="0"/>
                        </a:rPr>
                        <a:t>14</a:t>
                      </a:r>
                    </a:p>
                  </a:txBody>
                  <a:tcPr/>
                </a:tc>
                <a:tc>
                  <a:txBody>
                    <a:bodyPr/>
                    <a:lstStyle/>
                    <a:p>
                      <a:r>
                        <a:rPr lang="en-US" sz="1600" b="0" kern="1200" dirty="0">
                          <a:solidFill>
                            <a:schemeClr val="tx1"/>
                          </a:solidFill>
                          <a:effectLst/>
                          <a:latin typeface="Times New Roman" panose="02020603050405020304" pitchFamily="18" charset="0"/>
                          <a:ea typeface="+mn-ea"/>
                          <a:cs typeface="Times New Roman" panose="02020603050405020304" pitchFamily="18" charset="0"/>
                        </a:rPr>
                        <a:t>Wearable Hand-Rehabilitation System with Soft Gloves for Patient with Face Paralysis and Disability</a:t>
                      </a:r>
                      <a:endParaRPr lang="en-US" sz="1400" b="0" dirty="0">
                        <a:latin typeface="Times New Roman" panose="02020603050405020304" pitchFamily="18" charset="0"/>
                        <a:cs typeface="Times New Roman" panose="02020603050405020304" pitchFamily="18" charset="0"/>
                      </a:endParaRPr>
                    </a:p>
                  </a:txBody>
                  <a:tcPr/>
                </a:tc>
                <a:tc>
                  <a:txBody>
                    <a:bodyPr/>
                    <a:lstStyle/>
                    <a:p>
                      <a:r>
                        <a:rPr lang="en-US" sz="1600" b="0" kern="1200" dirty="0">
                          <a:solidFill>
                            <a:schemeClr val="tx1"/>
                          </a:solidFill>
                          <a:effectLst/>
                          <a:latin typeface="Times New Roman" panose="02020603050405020304" pitchFamily="18" charset="0"/>
                          <a:ea typeface="+mn-ea"/>
                          <a:cs typeface="Times New Roman" panose="02020603050405020304" pitchFamily="18" charset="0"/>
                        </a:rPr>
                        <a:t>Waqas Ahmed, Muhammad Kashif Sattar, </a:t>
                      </a:r>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Wajeeha</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 Shahnawaz, Umair Saeed, Shahbaz Mehmood Khan, and Neha Amon Khan</a:t>
                      </a:r>
                      <a:endParaRPr lang="en-US" sz="1000"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kern="1200" dirty="0">
                          <a:solidFill>
                            <a:schemeClr val="tx1"/>
                          </a:solidFill>
                          <a:effectLst/>
                          <a:latin typeface="Times New Roman" panose="02020603050405020304" pitchFamily="18" charset="0"/>
                          <a:ea typeface="+mn-ea"/>
                          <a:cs typeface="Times New Roman" panose="02020603050405020304" pitchFamily="18" charset="0"/>
                        </a:rPr>
                        <a:t>Engineering Proceedings, 12(56), pp. 1-5, 2021</a:t>
                      </a:r>
                    </a:p>
                  </a:txBody>
                  <a:tcPr/>
                </a:tc>
                <a:tc>
                  <a:txBody>
                    <a:bodyPr/>
                    <a:lstStyle/>
                    <a:p>
                      <a:r>
                        <a:rPr lang="en-US" sz="1600" dirty="0">
                          <a:latin typeface="Times New Roman" panose="02020603050405020304" pitchFamily="18" charset="0"/>
                          <a:cs typeface="Times New Roman" panose="02020603050405020304" pitchFamily="18" charset="0"/>
                        </a:rPr>
                        <a:t>D</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esigned a robotic hand controlled by the soft glove placed on the healthy hand. Feature extraction was used to recognize different gestures which was send to the microcontroller. Servo motors was used to perform different hand movements implemented on robotic hand.</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326309122"/>
                  </a:ext>
                </a:extLst>
              </a:tr>
              <a:tr h="2009782">
                <a:tc>
                  <a:txBody>
                    <a:bodyPr/>
                    <a:lstStyle/>
                    <a:p>
                      <a:r>
                        <a:rPr lang="en-US" sz="1600" dirty="0">
                          <a:latin typeface="Times New Roman" panose="02020603050405020304" pitchFamily="18" charset="0"/>
                          <a:cs typeface="Times New Roman" panose="02020603050405020304" pitchFamily="18" charset="0"/>
                        </a:rPr>
                        <a:t>15</a:t>
                      </a:r>
                    </a:p>
                  </a:txBody>
                  <a:tcPr/>
                </a:tc>
                <a:tc>
                  <a:txBody>
                    <a:bodyPr/>
                    <a:lstStyle/>
                    <a:p>
                      <a:r>
                        <a:rPr lang="en-US" sz="1600" b="0" kern="1200" dirty="0">
                          <a:solidFill>
                            <a:schemeClr val="tx1"/>
                          </a:solidFill>
                          <a:effectLst/>
                          <a:latin typeface="Times New Roman" panose="02020603050405020304" pitchFamily="18" charset="0"/>
                          <a:ea typeface="+mn-ea"/>
                          <a:cs typeface="Times New Roman" panose="02020603050405020304" pitchFamily="18" charset="0"/>
                        </a:rPr>
                        <a:t>Design and Control of a Tendon-Driven Robotic Finger Based on Grasping Task Analysis</a:t>
                      </a:r>
                      <a:endParaRPr lang="en-US" sz="1200" b="0" dirty="0">
                        <a:latin typeface="Times New Roman" panose="02020603050405020304" pitchFamily="18" charset="0"/>
                        <a:cs typeface="Times New Roman" panose="02020603050405020304" pitchFamily="18" charset="0"/>
                      </a:endParaRPr>
                    </a:p>
                  </a:txBody>
                  <a:tcPr/>
                </a:tc>
                <a:tc>
                  <a:txBody>
                    <a:bodyPr/>
                    <a:lstStyle/>
                    <a:p>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Xuanyi</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 Zhou, Hoa Fu, </a:t>
                      </a:r>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Baoqing</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Shentu</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Weidong</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 Wang, </a:t>
                      </a:r>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Shibo</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 Cai, and </a:t>
                      </a:r>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Guanjan</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 Bao</a:t>
                      </a:r>
                      <a:endParaRPr lang="en-US" sz="900"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kern="1200" dirty="0">
                          <a:solidFill>
                            <a:schemeClr val="tx1"/>
                          </a:solidFill>
                          <a:effectLst/>
                          <a:latin typeface="Times New Roman" panose="02020603050405020304" pitchFamily="18" charset="0"/>
                          <a:ea typeface="+mn-ea"/>
                          <a:cs typeface="Times New Roman" panose="02020603050405020304" pitchFamily="18" charset="0"/>
                        </a:rPr>
                        <a:t>Biomimetics, 9(370), pp. 1-17, 2024</a:t>
                      </a:r>
                    </a:p>
                    <a:p>
                      <a:endParaRPr lang="en-US" sz="1000" b="0" dirty="0">
                        <a:latin typeface="Times New Roman" panose="02020603050405020304" pitchFamily="18" charset="0"/>
                        <a:cs typeface="Times New Roman" panose="02020603050405020304" pitchFamily="18" charset="0"/>
                      </a:endParaRPr>
                    </a:p>
                  </a:txBody>
                  <a:tcPr/>
                </a:tc>
                <a:tc>
                  <a:txBody>
                    <a:bodyPr/>
                    <a:lstStyle/>
                    <a:p>
                      <a:r>
                        <a:rPr lang="en-US" sz="1600" dirty="0">
                          <a:latin typeface="Times New Roman" panose="02020603050405020304" pitchFamily="18" charset="0"/>
                          <a:cs typeface="Times New Roman" panose="02020603050405020304" pitchFamily="18" charset="0"/>
                        </a:rPr>
                        <a:t>The tendon-driven robotic finger was developed, controlled by soft glove worn on a human hand to collect data from the hand. Servo motors were implemented on the base of the robotic finger to drive the motion of the tendons.</a:t>
                      </a:r>
                    </a:p>
                  </a:txBody>
                  <a:tcPr/>
                </a:tc>
                <a:extLst>
                  <a:ext uri="{0D108BD9-81ED-4DB2-BD59-A6C34878D82A}">
                    <a16:rowId xmlns:a16="http://schemas.microsoft.com/office/drawing/2014/main" val="32285398"/>
                  </a:ext>
                </a:extLst>
              </a:tr>
            </a:tbl>
          </a:graphicData>
        </a:graphic>
      </p:graphicFrame>
    </p:spTree>
    <p:extLst>
      <p:ext uri="{BB962C8B-B14F-4D97-AF65-F5344CB8AC3E}">
        <p14:creationId xmlns:p14="http://schemas.microsoft.com/office/powerpoint/2010/main" val="18916573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3929</TotalTime>
  <Words>2910</Words>
  <Application>Microsoft Office PowerPoint</Application>
  <PresentationFormat>Widescreen</PresentationFormat>
  <Paragraphs>250</Paragraphs>
  <Slides>39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Calibri</vt:lpstr>
      <vt:lpstr>Calibri Light</vt:lpstr>
      <vt:lpstr>Symbol</vt:lpstr>
      <vt:lpstr>Times New Roman</vt:lpstr>
      <vt:lpstr>Wingdings</vt:lpstr>
      <vt:lpstr>Office Theme</vt:lpstr>
      <vt:lpstr>Design and Study of a Human-Human Interaction System to Control the Movement of Paralyzed Hand</vt:lpstr>
      <vt:lpstr>Contents </vt:lpstr>
      <vt:lpstr>Background  </vt:lpstr>
      <vt:lpstr>Literature Review</vt:lpstr>
      <vt:lpstr>Literature Review</vt:lpstr>
      <vt:lpstr>Literature Review</vt:lpstr>
      <vt:lpstr>Literature Review</vt:lpstr>
      <vt:lpstr>Literature Review</vt:lpstr>
      <vt:lpstr>Literature Review</vt:lpstr>
      <vt:lpstr>Problem Statement and Definition</vt:lpstr>
      <vt:lpstr>Significance of Proposed Work </vt:lpstr>
      <vt:lpstr>Objectives of the Proposed Work </vt:lpstr>
      <vt:lpstr>Orientation of the Proposed Work</vt:lpstr>
      <vt:lpstr>Requirement Specification</vt:lpstr>
      <vt:lpstr>PowerPoint Presentation</vt:lpstr>
      <vt:lpstr>PowerPoint Presentation</vt:lpstr>
      <vt:lpstr>Platform Required</vt:lpstr>
      <vt:lpstr>Libraries Required</vt:lpstr>
      <vt:lpstr>Planning and Scheduling </vt:lpstr>
      <vt:lpstr>PowerPoint Presentation</vt:lpstr>
      <vt:lpstr>PowerPoint Presentation</vt:lpstr>
      <vt:lpstr>Methodology </vt:lpstr>
      <vt:lpstr>PowerPoint Presentation</vt:lpstr>
      <vt:lpstr>2. Algorithms </vt:lpstr>
      <vt:lpstr>PowerPoint Presentation</vt:lpstr>
      <vt:lpstr>Alternative Technique</vt:lpstr>
      <vt:lpstr>PowerPoint Presentation</vt:lpstr>
      <vt:lpstr>ESP-NOW Protocol</vt:lpstr>
      <vt:lpstr>Experimental Work</vt:lpstr>
      <vt:lpstr>PowerPoint Presentation</vt:lpstr>
      <vt:lpstr>Rotating servo motor on other ESP8266 by reading EMG data</vt:lpstr>
      <vt:lpstr>PowerPoint Presentation</vt:lpstr>
      <vt:lpstr>Output </vt:lpstr>
      <vt:lpstr>Output </vt:lpstr>
      <vt:lpstr>References </vt:lpstr>
      <vt:lpstr>References </vt:lpstr>
      <vt:lpstr>References </vt:lpstr>
      <vt:lpstr>References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Study of a Human-Human Interaction System to Control the Movement of Paralyzed Hand</dc:title>
  <dc:creator>Ankita Giroti</dc:creator>
  <cp:lastModifiedBy>Ankita Giroti</cp:lastModifiedBy>
  <cp:revision>139</cp:revision>
  <dcterms:created xsi:type="dcterms:W3CDTF">2024-07-11T07:36:29Z</dcterms:created>
  <dcterms:modified xsi:type="dcterms:W3CDTF">2025-01-16T14:22:02Z</dcterms:modified>
</cp:coreProperties>
</file>

<file path=docProps/thumbnail.jpeg>
</file>